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9" r:id="rId3"/>
    <p:sldId id="302" r:id="rId4"/>
    <p:sldId id="303" r:id="rId5"/>
    <p:sldId id="312" r:id="rId6"/>
    <p:sldId id="304" r:id="rId7"/>
    <p:sldId id="305" r:id="rId8"/>
    <p:sldId id="307" r:id="rId9"/>
    <p:sldId id="317" r:id="rId10"/>
    <p:sldId id="306" r:id="rId11"/>
    <p:sldId id="308" r:id="rId12"/>
    <p:sldId id="309" r:id="rId13"/>
    <p:sldId id="310" r:id="rId14"/>
    <p:sldId id="315" r:id="rId15"/>
    <p:sldId id="311" r:id="rId16"/>
    <p:sldId id="314" r:id="rId17"/>
    <p:sldId id="318" r:id="rId1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5050"/>
    <a:srgbClr val="FF6600"/>
    <a:srgbClr val="FF3300"/>
    <a:srgbClr val="CC3300"/>
    <a:srgbClr val="CC0000"/>
    <a:srgbClr val="008000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226" autoAdjust="0"/>
  </p:normalViewPr>
  <p:slideViewPr>
    <p:cSldViewPr>
      <p:cViewPr>
        <p:scale>
          <a:sx n="90" d="100"/>
          <a:sy n="90" d="100"/>
        </p:scale>
        <p:origin x="-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idullaev_f\Desktop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idullaev_f\Desktop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300"/>
            </a:pPr>
            <a:r>
              <a:rPr lang="ru-RU" sz="1300"/>
              <a:t>Качество государственного управления в России*</a:t>
            </a:r>
          </a:p>
        </c:rich>
      </c:tx>
      <c:layout>
        <c:manualLayout>
          <c:xMode val="edge"/>
          <c:yMode val="edge"/>
          <c:x val="0.1570066696028157"/>
          <c:y val="1.9218612090852585E-2"/>
        </c:manualLayout>
      </c:layout>
      <c:overlay val="1"/>
    </c:title>
    <c:plotArea>
      <c:layout>
        <c:manualLayout>
          <c:layoutTarget val="inner"/>
          <c:xMode val="edge"/>
          <c:yMode val="edge"/>
          <c:x val="7.1988407699037762E-2"/>
          <c:y val="0.19123304588931"/>
          <c:w val="0.89466426071740968"/>
          <c:h val="0.55389814719303465"/>
        </c:manualLayout>
      </c:layout>
      <c:lineChart>
        <c:grouping val="stacked"/>
        <c:ser>
          <c:idx val="1"/>
          <c:order val="0"/>
          <c:tx>
            <c:strRef>
              <c:f>Лист1!$D$4</c:f>
              <c:strCache>
                <c:ptCount val="1"/>
                <c:pt idx="0">
                  <c:v>Индекс качества регулирования (по шкале от 0 до 100 баллов)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t"/>
            <c:showVal val="1"/>
          </c:dLbls>
          <c:cat>
            <c:numRef>
              <c:f>Лист1!$C$5:$C$10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Лист1!$D$5:$D$10</c:f>
              <c:numCache>
                <c:formatCode>General</c:formatCode>
                <c:ptCount val="6"/>
                <c:pt idx="0">
                  <c:v>37.300000000000004</c:v>
                </c:pt>
                <c:pt idx="1">
                  <c:v>41.7</c:v>
                </c:pt>
                <c:pt idx="2">
                  <c:v>38.300000000000004</c:v>
                </c:pt>
                <c:pt idx="3">
                  <c:v>39.200000000000003</c:v>
                </c:pt>
                <c:pt idx="4">
                  <c:v>39.700000000000003</c:v>
                </c:pt>
                <c:pt idx="5">
                  <c:v>39.800000000000004</c:v>
                </c:pt>
              </c:numCache>
            </c:numRef>
          </c:val>
        </c:ser>
        <c:dLbls/>
        <c:marker val="1"/>
        <c:axId val="54788096"/>
        <c:axId val="54789632"/>
      </c:lineChart>
      <c:lineChart>
        <c:grouping val="stacked"/>
        <c:ser>
          <c:idx val="2"/>
          <c:order val="1"/>
          <c:tx>
            <c:strRef>
              <c:f>Лист1!$E$4</c:f>
              <c:strCache>
                <c:ptCount val="1"/>
                <c:pt idx="0">
                  <c:v>Индекс регулирования бизнеса (по шкале от 0 до 10 баллов)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b"/>
            <c:showVal val="1"/>
          </c:dLbls>
          <c:cat>
            <c:numRef>
              <c:f>Лист1!$C$5:$C$10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Лист1!$E$5:$E$9</c:f>
              <c:numCache>
                <c:formatCode>General</c:formatCode>
                <c:ptCount val="5"/>
                <c:pt idx="0">
                  <c:v>4.5</c:v>
                </c:pt>
                <c:pt idx="1">
                  <c:v>4.4000000000000004</c:v>
                </c:pt>
                <c:pt idx="2">
                  <c:v>4.7</c:v>
                </c:pt>
                <c:pt idx="3">
                  <c:v>4.5</c:v>
                </c:pt>
                <c:pt idx="4">
                  <c:v>4.9000000000000004</c:v>
                </c:pt>
              </c:numCache>
            </c:numRef>
          </c:val>
        </c:ser>
        <c:dLbls/>
        <c:marker val="1"/>
        <c:axId val="54829824"/>
        <c:axId val="54791168"/>
      </c:lineChart>
      <c:catAx>
        <c:axId val="547880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4789632"/>
        <c:crosses val="autoZero"/>
        <c:auto val="1"/>
        <c:lblAlgn val="ctr"/>
        <c:lblOffset val="100"/>
      </c:catAx>
      <c:valAx>
        <c:axId val="54789632"/>
        <c:scaling>
          <c:orientation val="minMax"/>
          <c:max val="50"/>
          <c:min val="0"/>
        </c:scaling>
        <c:axPos val="l"/>
        <c:majorGridlines/>
        <c:numFmt formatCode="General" sourceLinked="1"/>
        <c:tickLblPos val="nextTo"/>
        <c:crossAx val="54788096"/>
        <c:crosses val="autoZero"/>
        <c:crossBetween val="between"/>
        <c:majorUnit val="10"/>
      </c:valAx>
      <c:valAx>
        <c:axId val="54791168"/>
        <c:scaling>
          <c:orientation val="minMax"/>
          <c:max val="10"/>
          <c:min val="0"/>
        </c:scaling>
        <c:axPos val="r"/>
        <c:numFmt formatCode="General" sourceLinked="1"/>
        <c:tickLblPos val="nextTo"/>
        <c:crossAx val="54829824"/>
        <c:crosses val="max"/>
        <c:crossBetween val="between"/>
        <c:majorUnit val="2"/>
      </c:valAx>
      <c:catAx>
        <c:axId val="54829824"/>
        <c:scaling>
          <c:orientation val="minMax"/>
        </c:scaling>
        <c:delete val="1"/>
        <c:axPos val="b"/>
        <c:numFmt formatCode="General" sourceLinked="1"/>
        <c:tickLblPos val="none"/>
        <c:crossAx val="54791168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3.8874890638670279E-2"/>
          <c:y val="0.84220873432487953"/>
          <c:w val="0.93056955380577433"/>
          <c:h val="0.13965660542432196"/>
        </c:manualLayout>
      </c:layout>
    </c:legend>
    <c:plotVisOnly val="1"/>
    <c:dispBlanksAs val="zero"/>
  </c:chart>
  <c:spPr>
    <a:solidFill>
      <a:schemeClr val="bg1"/>
    </a:solidFill>
    <a:ln>
      <a:noFill/>
    </a:ln>
  </c:spPr>
  <c:txPr>
    <a:bodyPr/>
    <a:lstStyle/>
    <a:p>
      <a:pPr>
        <a:defRPr sz="900">
          <a:latin typeface="+mn-lt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Лист1!$E$5</c:f>
              <c:strCache>
                <c:ptCount val="1"/>
                <c:pt idx="0">
                  <c:v>Базовый уровень издержек, связанных с регулированием</c:v>
                </c:pt>
              </c:strCache>
            </c:strRef>
          </c:tx>
          <c:spPr>
            <a:gradFill>
              <a:gsLst>
                <a:gs pos="0">
                  <a:srgbClr val="C0504D">
                    <a:lumMod val="75000"/>
                    <a:alpha val="80000"/>
                  </a:srgbClr>
                </a:gs>
                <a:gs pos="50000">
                  <a:srgbClr val="C0504D">
                    <a:lumMod val="20000"/>
                    <a:lumOff val="80000"/>
                  </a:srgbClr>
                </a:gs>
                <a:gs pos="100000">
                  <a:srgbClr val="C0504D">
                    <a:lumMod val="75000"/>
                    <a:alpha val="80000"/>
                  </a:srgbClr>
                </a:gs>
              </a:gsLst>
              <a:lin ang="0" scaled="1"/>
            </a:gradFill>
            <a:ln>
              <a:solidFill>
                <a:prstClr val="white"/>
              </a:solidFill>
            </a:ln>
          </c:spPr>
          <c:cat>
            <c:numRef>
              <c:f>Лист1!$D$6:$D$8</c:f>
              <c:numCache>
                <c:formatCode>General</c:formatCode>
                <c:ptCount val="3"/>
                <c:pt idx="0">
                  <c:v>2013</c:v>
                </c:pt>
                <c:pt idx="1">
                  <c:v>2015</c:v>
                </c:pt>
                <c:pt idx="2">
                  <c:v>2018</c:v>
                </c:pt>
              </c:numCache>
            </c:numRef>
          </c:cat>
          <c:val>
            <c:numRef>
              <c:f>Лист1!$E$6:$E$8</c:f>
              <c:numCache>
                <c:formatCode>General</c:formatCode>
                <c:ptCount val="3"/>
                <c:pt idx="0">
                  <c:v>100</c:v>
                </c:pt>
                <c:pt idx="1">
                  <c:v>80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Лист1!$F$5</c:f>
              <c:strCache>
                <c:ptCount val="1"/>
                <c:pt idx="0">
                  <c:v>Снижение издержек, связанных с регулированием</c:v>
                </c:pt>
              </c:strCache>
            </c:strRef>
          </c:tx>
          <c:spPr>
            <a:gradFill>
              <a:gsLst>
                <a:gs pos="0">
                  <a:srgbClr val="77933C"/>
                </a:gs>
                <a:gs pos="50000">
                  <a:srgbClr val="C3D69B"/>
                </a:gs>
                <a:gs pos="100000">
                  <a:srgbClr val="77933C"/>
                </a:gs>
              </a:gsLst>
              <a:lin ang="0" scaled="1"/>
            </a:gradFill>
            <a:ln>
              <a:solidFill>
                <a:prstClr val="white"/>
              </a:solidFill>
            </a:ln>
          </c:spPr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400" b="1" i="0" dirty="0" smtClean="0"/>
                      <a:t>- </a:t>
                    </a:r>
                    <a:r>
                      <a:rPr lang="en-US" sz="1400" b="1" i="0" dirty="0" smtClean="0"/>
                      <a:t>2</a:t>
                    </a:r>
                    <a:r>
                      <a:rPr lang="en-US" dirty="0" smtClean="0"/>
                      <a:t>0</a:t>
                    </a:r>
                    <a:r>
                      <a:rPr lang="ru-RU" dirty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400" b="1" i="0" dirty="0" smtClean="0"/>
                      <a:t>- </a:t>
                    </a:r>
                    <a:r>
                      <a:rPr lang="en-US" sz="1400" b="1" i="0" dirty="0" smtClean="0"/>
                      <a:t>4</a:t>
                    </a:r>
                    <a:r>
                      <a:rPr lang="en-US" dirty="0" smtClean="0"/>
                      <a:t>0</a:t>
                    </a:r>
                    <a:r>
                      <a:rPr lang="ru-RU" dirty="0"/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 i="0"/>
                </a:pPr>
                <a:endParaRPr lang="ru-RU"/>
              </a:p>
            </c:txPr>
            <c:showVal val="1"/>
          </c:dLbls>
          <c:cat>
            <c:numRef>
              <c:f>Лист1!$D$6:$D$8</c:f>
              <c:numCache>
                <c:formatCode>General</c:formatCode>
                <c:ptCount val="3"/>
                <c:pt idx="0">
                  <c:v>2013</c:v>
                </c:pt>
                <c:pt idx="1">
                  <c:v>2015</c:v>
                </c:pt>
                <c:pt idx="2">
                  <c:v>2018</c:v>
                </c:pt>
              </c:numCache>
            </c:numRef>
          </c:cat>
          <c:val>
            <c:numRef>
              <c:f>Лист1!$F$6:$F$8</c:f>
              <c:numCache>
                <c:formatCode>General</c:formatCode>
                <c:ptCount val="3"/>
                <c:pt idx="0">
                  <c:v>0</c:v>
                </c:pt>
                <c:pt idx="1">
                  <c:v>20</c:v>
                </c:pt>
                <c:pt idx="2">
                  <c:v>40</c:v>
                </c:pt>
              </c:numCache>
            </c:numRef>
          </c:val>
        </c:ser>
        <c:dLbls/>
        <c:gapWidth val="0"/>
        <c:overlap val="100"/>
        <c:axId val="56420224"/>
        <c:axId val="56421760"/>
      </c:barChart>
      <c:lineChart>
        <c:grouping val="standard"/>
        <c:ser>
          <c:idx val="2"/>
          <c:order val="2"/>
          <c:tx>
            <c:strRef>
              <c:f>Лист1!$G$5</c:f>
              <c:strCache>
                <c:ptCount val="1"/>
                <c:pt idx="0">
                  <c:v>Индекс качества регулирования (из 100 баллов)</c:v>
                </c:pt>
              </c:strCache>
            </c:strRef>
          </c:tx>
          <c:spPr>
            <a:ln w="44450" cap="flat" cmpd="sng" algn="ctr">
              <a:solidFill>
                <a:schemeClr val="tx2">
                  <a:lumMod val="50000"/>
                </a:schemeClr>
              </a:solidFill>
              <a:prstDash val="solid"/>
              <a:tailEnd type="triangle" w="lg" len="lg"/>
            </a:ln>
            <a:effectLst/>
          </c:spPr>
          <c:marker>
            <c:symbol val="none"/>
          </c:marker>
          <c:dPt>
            <c:idx val="1"/>
            <c:spPr>
              <a:ln w="44450" cap="flat" cmpd="sng" algn="ctr">
                <a:solidFill>
                  <a:schemeClr val="tx2">
                    <a:lumMod val="50000"/>
                  </a:schemeClr>
                </a:solidFill>
                <a:prstDash val="solid"/>
                <a:tailEnd type="none" w="lg" len="lg"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38</a:t>
                    </a:r>
                    <a:endParaRPr lang="en-US"/>
                  </a:p>
                </c:rich>
              </c:tx>
              <c:dLblPos val="t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45</a:t>
                    </a:r>
                    <a:endParaRPr lang="en-US"/>
                  </a:p>
                </c:rich>
              </c:tx>
              <c:dLblPos val="t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60</a:t>
                    </a:r>
                    <a:endParaRPr lang="en-US"/>
                  </a:p>
                </c:rich>
              </c:tx>
              <c:dLblPos val="t"/>
              <c:showVal val="1"/>
            </c:dLbl>
            <c:txPr>
              <a:bodyPr/>
              <a:lstStyle/>
              <a:p>
                <a:pPr>
                  <a:defRPr sz="1400" b="1" i="1" u="sng"/>
                </a:pPr>
                <a:endParaRPr lang="ru-RU"/>
              </a:p>
            </c:txPr>
            <c:dLblPos val="t"/>
            <c:showVal val="1"/>
          </c:dLbls>
          <c:val>
            <c:numRef>
              <c:f>Лист1!$G$6:$G$8</c:f>
              <c:numCache>
                <c:formatCode>General</c:formatCode>
                <c:ptCount val="3"/>
                <c:pt idx="0">
                  <c:v>15</c:v>
                </c:pt>
                <c:pt idx="1">
                  <c:v>25</c:v>
                </c:pt>
                <c:pt idx="2">
                  <c:v>45</c:v>
                </c:pt>
              </c:numCache>
            </c:numRef>
          </c:val>
        </c:ser>
        <c:dLbls/>
        <c:marker val="1"/>
        <c:axId val="56420224"/>
        <c:axId val="56421760"/>
      </c:lineChart>
      <c:catAx>
        <c:axId val="564202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6421760"/>
        <c:crosses val="autoZero"/>
        <c:auto val="1"/>
        <c:lblAlgn val="ctr"/>
        <c:lblOffset val="100"/>
      </c:catAx>
      <c:valAx>
        <c:axId val="56421760"/>
        <c:scaling>
          <c:orientation val="minMax"/>
          <c:max val="100"/>
        </c:scaling>
        <c:delete val="1"/>
        <c:axPos val="l"/>
        <c:majorGridlines/>
        <c:numFmt formatCode="General" sourceLinked="1"/>
        <c:tickLblPos val="none"/>
        <c:crossAx val="56420224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2.1244712919553248E-2"/>
          <c:y val="0.15393400407893107"/>
          <c:w val="0.9541003686759425"/>
          <c:h val="0.16854110603168676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5"/>
      <c:perspective val="60"/>
    </c:view3D>
    <c:plotArea>
      <c:layout>
        <c:manualLayout>
          <c:layoutTarget val="inner"/>
          <c:xMode val="edge"/>
          <c:yMode val="edge"/>
          <c:x val="0.24609378557209527"/>
          <c:y val="9.2344567534824201E-2"/>
          <c:w val="0.45614945333942858"/>
          <c:h val="0.830920572317361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заключений об ОРВ по характер выводов в 2010-2013 гг.</c:v>
                </c:pt>
              </c:strCache>
            </c:strRef>
          </c:tx>
          <c:spPr>
            <a:solidFill>
              <a:srgbClr val="008000"/>
            </a:solidFill>
          </c:spPr>
          <c:dPt>
            <c:idx val="0"/>
            <c:spPr>
              <a:solidFill>
                <a:srgbClr val="FF6600"/>
              </a:solidFill>
            </c:spPr>
          </c:dPt>
          <c:dLbls>
            <c:txPr>
              <a:bodyPr/>
              <a:lstStyle/>
              <a:p>
                <a:pPr>
                  <a:defRPr sz="16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отрицательные</c:v>
                </c:pt>
                <c:pt idx="1">
                  <c:v>положительные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34.5</c:v>
                </c:pt>
                <c:pt idx="1">
                  <c:v>65.5</c:v>
                </c:pt>
              </c:numCache>
            </c:numRef>
          </c:val>
        </c:ser>
        <c:dLbls/>
      </c:pie3DChart>
    </c:plotArea>
    <c:legend>
      <c:legendPos val="b"/>
      <c:layout>
        <c:manualLayout>
          <c:xMode val="edge"/>
          <c:yMode val="edge"/>
          <c:x val="0.10563592349388091"/>
          <c:y val="0.8763040556469337"/>
          <c:w val="0.75531247894131959"/>
          <c:h val="9.6242943905703579E-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B06244-3C8F-4557-9F98-7F8573E887EF}" type="doc">
      <dgm:prSet loTypeId="urn:microsoft.com/office/officeart/2005/8/layout/target2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E7AF0C5E-1120-4A9E-8E22-036B7E40A2DE}">
      <dgm:prSet phldrT="[Текст]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ru-RU" b="1" dirty="0" smtClean="0"/>
            <a:t>Регулирование </a:t>
          </a:r>
          <a:br>
            <a:rPr lang="ru-RU" b="1" dirty="0" smtClean="0"/>
          </a:br>
          <a:r>
            <a:rPr lang="ru-RU" b="1" dirty="0" smtClean="0"/>
            <a:t>предпринимательской деятельности</a:t>
          </a:r>
          <a:endParaRPr lang="ru-RU" b="1" dirty="0"/>
        </a:p>
      </dgm:t>
    </dgm:pt>
    <dgm:pt modelId="{9F011AC2-21DD-4A6C-82D0-5ED3C540A976}" type="parTrans" cxnId="{D714F2DF-BB30-4943-B366-61691988B12F}">
      <dgm:prSet/>
      <dgm:spPr/>
      <dgm:t>
        <a:bodyPr/>
        <a:lstStyle/>
        <a:p>
          <a:endParaRPr lang="ru-RU"/>
        </a:p>
      </dgm:t>
    </dgm:pt>
    <dgm:pt modelId="{1CAEBA7C-F7C8-425C-BBB9-B1F5DD2DA0C3}" type="sibTrans" cxnId="{D714F2DF-BB30-4943-B366-61691988B12F}">
      <dgm:prSet/>
      <dgm:spPr/>
      <dgm:t>
        <a:bodyPr/>
        <a:lstStyle/>
        <a:p>
          <a:endParaRPr lang="ru-RU"/>
        </a:p>
      </dgm:t>
    </dgm:pt>
    <dgm:pt modelId="{9170B201-0DA6-4949-8D14-5F775C9FB97F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dirty="0" smtClean="0"/>
            <a:t>Действующие НПА</a:t>
          </a:r>
          <a:endParaRPr lang="ru-RU" sz="800" dirty="0"/>
        </a:p>
      </dgm:t>
    </dgm:pt>
    <dgm:pt modelId="{EB007487-BCB7-471F-BA77-3DA4CBBBA95D}" type="parTrans" cxnId="{519E7E74-B148-4A1F-B121-94AEF972B18E}">
      <dgm:prSet/>
      <dgm:spPr/>
      <dgm:t>
        <a:bodyPr/>
        <a:lstStyle/>
        <a:p>
          <a:endParaRPr lang="ru-RU"/>
        </a:p>
      </dgm:t>
    </dgm:pt>
    <dgm:pt modelId="{F397FC55-8844-47E3-B714-B4CF295F227E}" type="sibTrans" cxnId="{519E7E74-B148-4A1F-B121-94AEF972B18E}">
      <dgm:prSet/>
      <dgm:spPr/>
      <dgm:t>
        <a:bodyPr/>
        <a:lstStyle/>
        <a:p>
          <a:endParaRPr lang="ru-RU"/>
        </a:p>
      </dgm:t>
    </dgm:pt>
    <dgm:pt modelId="{E5EC447C-3CD5-4C51-AB17-54DD975E6334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800" dirty="0" smtClean="0"/>
            <a:t>Проекты НПА</a:t>
          </a:r>
          <a:endParaRPr lang="ru-RU" sz="800" dirty="0"/>
        </a:p>
      </dgm:t>
    </dgm:pt>
    <dgm:pt modelId="{210376AE-00A8-476B-9152-7E804B771DA1}" type="parTrans" cxnId="{44425A60-8B6F-4CE0-BC4C-118531925C22}">
      <dgm:prSet/>
      <dgm:spPr/>
      <dgm:t>
        <a:bodyPr/>
        <a:lstStyle/>
        <a:p>
          <a:endParaRPr lang="ru-RU"/>
        </a:p>
      </dgm:t>
    </dgm:pt>
    <dgm:pt modelId="{94D34F0F-E00D-41DC-BC65-A55D92DAB463}" type="sibTrans" cxnId="{44425A60-8B6F-4CE0-BC4C-118531925C22}">
      <dgm:prSet/>
      <dgm:spPr/>
      <dgm:t>
        <a:bodyPr/>
        <a:lstStyle/>
        <a:p>
          <a:endParaRPr lang="ru-RU"/>
        </a:p>
      </dgm:t>
    </dgm:pt>
    <dgm:pt modelId="{CCC5EFF6-3C44-4538-8301-11DBDDB7553F}">
      <dgm:prSet phldrT="[Текст]"/>
      <dgm:spPr>
        <a:solidFill>
          <a:schemeClr val="tx2">
            <a:lumMod val="75000"/>
            <a:alpha val="70000"/>
          </a:schemeClr>
        </a:solidFill>
      </dgm:spPr>
      <dgm:t>
        <a:bodyPr/>
        <a:lstStyle/>
        <a:p>
          <a:r>
            <a:rPr lang="ru-RU" b="1" dirty="0" smtClean="0"/>
            <a:t>Процедура оценки</a:t>
          </a:r>
          <a:br>
            <a:rPr lang="ru-RU" b="1" dirty="0" smtClean="0"/>
          </a:br>
          <a:r>
            <a:rPr lang="ru-RU" b="1" dirty="0" smtClean="0"/>
            <a:t>регулирующего воздействия</a:t>
          </a:r>
          <a:endParaRPr lang="ru-RU" b="1" dirty="0"/>
        </a:p>
      </dgm:t>
    </dgm:pt>
    <dgm:pt modelId="{B94DFFBF-CAFC-4610-A82B-438FB1362E24}" type="parTrans" cxnId="{3E7F60EF-29E9-4D03-B431-6C6080ED236B}">
      <dgm:prSet/>
      <dgm:spPr/>
      <dgm:t>
        <a:bodyPr/>
        <a:lstStyle/>
        <a:p>
          <a:endParaRPr lang="ru-RU"/>
        </a:p>
      </dgm:t>
    </dgm:pt>
    <dgm:pt modelId="{B21810DC-4490-4D6C-AAAE-D98A280C4F5B}" type="sibTrans" cxnId="{3E7F60EF-29E9-4D03-B431-6C6080ED236B}">
      <dgm:prSet/>
      <dgm:spPr/>
      <dgm:t>
        <a:bodyPr/>
        <a:lstStyle/>
        <a:p>
          <a:endParaRPr lang="ru-RU"/>
        </a:p>
      </dgm:t>
    </dgm:pt>
    <dgm:pt modelId="{999168B3-6A88-4AC5-8183-52373FCDA4D1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 dirty="0" smtClean="0"/>
            <a:t>Экспертиза НПА</a:t>
          </a:r>
          <a:endParaRPr lang="ru-RU" sz="900" b="1" dirty="0"/>
        </a:p>
      </dgm:t>
    </dgm:pt>
    <dgm:pt modelId="{482103DC-9AA4-4776-B171-70383D4B0048}" type="parTrans" cxnId="{7F629591-51E0-4D0C-AF36-870459F7DBBB}">
      <dgm:prSet/>
      <dgm:spPr/>
      <dgm:t>
        <a:bodyPr/>
        <a:lstStyle/>
        <a:p>
          <a:endParaRPr lang="ru-RU"/>
        </a:p>
      </dgm:t>
    </dgm:pt>
    <dgm:pt modelId="{CB83FFB5-F70B-4F1E-816D-75C7E9CC303D}" type="sibTrans" cxnId="{7F629591-51E0-4D0C-AF36-870459F7DBBB}">
      <dgm:prSet/>
      <dgm:spPr/>
      <dgm:t>
        <a:bodyPr/>
        <a:lstStyle/>
        <a:p>
          <a:endParaRPr lang="ru-RU"/>
        </a:p>
      </dgm:t>
    </dgm:pt>
    <dgm:pt modelId="{D459C644-D8E5-4601-995E-8EC6943A9F15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b="1" dirty="0" smtClean="0"/>
            <a:t>Проведение ОРВ</a:t>
          </a:r>
          <a:endParaRPr lang="ru-RU" sz="900" b="1" dirty="0"/>
        </a:p>
      </dgm:t>
    </dgm:pt>
    <dgm:pt modelId="{AA43B02D-FE9F-4144-A97E-4DA261684493}" type="parTrans" cxnId="{99E629C2-33AB-4FD6-9318-03D540F43718}">
      <dgm:prSet/>
      <dgm:spPr/>
      <dgm:t>
        <a:bodyPr/>
        <a:lstStyle/>
        <a:p>
          <a:endParaRPr lang="ru-RU"/>
        </a:p>
      </dgm:t>
    </dgm:pt>
    <dgm:pt modelId="{872507B4-4E7F-49CD-ADC2-2EDE8F52C729}" type="sibTrans" cxnId="{99E629C2-33AB-4FD6-9318-03D540F43718}">
      <dgm:prSet/>
      <dgm:spPr/>
      <dgm:t>
        <a:bodyPr/>
        <a:lstStyle/>
        <a:p>
          <a:endParaRPr lang="ru-RU"/>
        </a:p>
      </dgm:t>
    </dgm:pt>
    <dgm:pt modelId="{F361C1FA-B7F7-42E3-9BDB-99692097F796}">
      <dgm:prSet phldrT="[Текст]"/>
      <dgm:spPr>
        <a:solidFill>
          <a:schemeClr val="tx2">
            <a:lumMod val="50000"/>
            <a:alpha val="50000"/>
          </a:schemeClr>
        </a:solidFill>
      </dgm:spPr>
      <dgm:t>
        <a:bodyPr/>
        <a:lstStyle/>
        <a:p>
          <a:r>
            <a:rPr lang="ru-RU" b="1" dirty="0" smtClean="0"/>
            <a:t>Модель</a:t>
          </a:r>
          <a:br>
            <a:rPr lang="ru-RU" b="1" dirty="0" smtClean="0"/>
          </a:br>
          <a:r>
            <a:rPr lang="ru-RU" b="1" dirty="0" smtClean="0"/>
            <a:t>стандартных издержек</a:t>
          </a:r>
          <a:endParaRPr lang="ru-RU" b="1" dirty="0"/>
        </a:p>
      </dgm:t>
    </dgm:pt>
    <dgm:pt modelId="{DB822B99-C538-47CD-82CD-FB7A8FB537DA}" type="parTrans" cxnId="{CEDA0608-E479-4817-9F9E-4B8244FD2182}">
      <dgm:prSet/>
      <dgm:spPr/>
      <dgm:t>
        <a:bodyPr/>
        <a:lstStyle/>
        <a:p>
          <a:endParaRPr lang="ru-RU"/>
        </a:p>
      </dgm:t>
    </dgm:pt>
    <dgm:pt modelId="{AEE68818-67F1-4D8B-92ED-FA48F97F7821}" type="sibTrans" cxnId="{CEDA0608-E479-4817-9F9E-4B8244FD2182}">
      <dgm:prSet/>
      <dgm:spPr/>
      <dgm:t>
        <a:bodyPr/>
        <a:lstStyle/>
        <a:p>
          <a:endParaRPr lang="ru-RU"/>
        </a:p>
      </dgm:t>
    </dgm:pt>
    <dgm:pt modelId="{143835C3-B83D-46B6-A626-A3E250D95267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b="1" dirty="0" smtClean="0"/>
            <a:t>Необоснованные издержки </a:t>
          </a:r>
          <a:br>
            <a:rPr lang="ru-RU" sz="1100" b="1" dirty="0" smtClean="0"/>
          </a:br>
          <a:r>
            <a:rPr lang="ru-RU" sz="1100" b="1" dirty="0" smtClean="0"/>
            <a:t>бизнеса</a:t>
          </a:r>
          <a:endParaRPr lang="ru-RU" sz="1100" b="1" dirty="0"/>
        </a:p>
      </dgm:t>
    </dgm:pt>
    <dgm:pt modelId="{8A09347D-3822-41A5-B3AE-B09842266B79}" type="parTrans" cxnId="{B6EBCB9F-8CA2-48EC-BA15-94CB36AEC31E}">
      <dgm:prSet/>
      <dgm:spPr/>
      <dgm:t>
        <a:bodyPr/>
        <a:lstStyle/>
        <a:p>
          <a:endParaRPr lang="ru-RU"/>
        </a:p>
      </dgm:t>
    </dgm:pt>
    <dgm:pt modelId="{1F1ADC8C-AE37-4382-AB13-FA509779CD71}" type="sibTrans" cxnId="{B6EBCB9F-8CA2-48EC-BA15-94CB36AEC31E}">
      <dgm:prSet/>
      <dgm:spPr/>
      <dgm:t>
        <a:bodyPr/>
        <a:lstStyle/>
        <a:p>
          <a:endParaRPr lang="ru-RU"/>
        </a:p>
      </dgm:t>
    </dgm:pt>
    <dgm:pt modelId="{3BD18F0C-E4A2-45FA-8455-282B494C32E2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100" b="1" dirty="0" smtClean="0"/>
            <a:t>Издержки снижаются или не изменяются</a:t>
          </a:r>
          <a:endParaRPr lang="ru-RU" sz="1100" b="1" dirty="0"/>
        </a:p>
      </dgm:t>
    </dgm:pt>
    <dgm:pt modelId="{09929FA8-C60E-403A-BDAE-89DF53F679DF}" type="parTrans" cxnId="{15FF6806-A3BF-43DB-B7EA-02D417F5943D}">
      <dgm:prSet/>
      <dgm:spPr/>
      <dgm:t>
        <a:bodyPr/>
        <a:lstStyle/>
        <a:p>
          <a:endParaRPr lang="ru-RU"/>
        </a:p>
      </dgm:t>
    </dgm:pt>
    <dgm:pt modelId="{A9CB2D5B-BC2E-4A49-BDC2-C07B97EC5A5C}" type="sibTrans" cxnId="{15FF6806-A3BF-43DB-B7EA-02D417F5943D}">
      <dgm:prSet/>
      <dgm:spPr/>
      <dgm:t>
        <a:bodyPr/>
        <a:lstStyle/>
        <a:p>
          <a:endParaRPr lang="ru-RU"/>
        </a:p>
      </dgm:t>
    </dgm:pt>
    <dgm:pt modelId="{185A8A59-0FDC-4C2F-8C29-F44CCA492AB5}" type="pres">
      <dgm:prSet presAssocID="{ACB06244-3C8F-4557-9F98-7F8573E887EF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3F4B26-34FB-48FD-AF0D-1D3576624212}" type="pres">
      <dgm:prSet presAssocID="{ACB06244-3C8F-4557-9F98-7F8573E887EF}" presName="outerBox" presStyleCnt="0"/>
      <dgm:spPr/>
    </dgm:pt>
    <dgm:pt modelId="{38167D0B-998A-4CAA-A5D4-31642E4DA4E7}" type="pres">
      <dgm:prSet presAssocID="{ACB06244-3C8F-4557-9F98-7F8573E887EF}" presName="outerBoxParent" presStyleLbl="node1" presStyleIdx="0" presStyleCnt="3"/>
      <dgm:spPr/>
      <dgm:t>
        <a:bodyPr/>
        <a:lstStyle/>
        <a:p>
          <a:endParaRPr lang="ru-RU"/>
        </a:p>
      </dgm:t>
    </dgm:pt>
    <dgm:pt modelId="{D58F1F45-3156-4549-83EA-0DCAC413B172}" type="pres">
      <dgm:prSet presAssocID="{ACB06244-3C8F-4557-9F98-7F8573E887EF}" presName="outerBoxChildren" presStyleCnt="0"/>
      <dgm:spPr/>
    </dgm:pt>
    <dgm:pt modelId="{2F157BF1-2380-4810-A03A-1512C5491A94}" type="pres">
      <dgm:prSet presAssocID="{9170B201-0DA6-4949-8D14-5F775C9FB97F}" presName="oChild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0F531-0A7C-46AF-9F0B-79173EB3C68A}" type="pres">
      <dgm:prSet presAssocID="{F397FC55-8844-47E3-B714-B4CF295F227E}" presName="outerSibTrans" presStyleCnt="0"/>
      <dgm:spPr/>
    </dgm:pt>
    <dgm:pt modelId="{6684B506-2565-469C-AE98-EDD9E3A2FE3E}" type="pres">
      <dgm:prSet presAssocID="{E5EC447C-3CD5-4C51-AB17-54DD975E6334}" presName="oChild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4CA00-2F15-417A-A4B1-6FDB87033919}" type="pres">
      <dgm:prSet presAssocID="{ACB06244-3C8F-4557-9F98-7F8573E887EF}" presName="middleBox" presStyleCnt="0"/>
      <dgm:spPr/>
    </dgm:pt>
    <dgm:pt modelId="{391F08DC-06D0-4479-9747-7A80C32B8CAD}" type="pres">
      <dgm:prSet presAssocID="{ACB06244-3C8F-4557-9F98-7F8573E887EF}" presName="middleBoxParent" presStyleLbl="node1" presStyleIdx="1" presStyleCnt="3"/>
      <dgm:spPr/>
      <dgm:t>
        <a:bodyPr/>
        <a:lstStyle/>
        <a:p>
          <a:endParaRPr lang="ru-RU"/>
        </a:p>
      </dgm:t>
    </dgm:pt>
    <dgm:pt modelId="{66DFEB7C-B3C0-40BB-8FA7-F76318DCCB0A}" type="pres">
      <dgm:prSet presAssocID="{ACB06244-3C8F-4557-9F98-7F8573E887EF}" presName="middleBoxChildren" presStyleCnt="0"/>
      <dgm:spPr/>
    </dgm:pt>
    <dgm:pt modelId="{30A805D7-AA26-4416-8502-4E06C2DF4DF6}" type="pres">
      <dgm:prSet presAssocID="{999168B3-6A88-4AC5-8183-52373FCDA4D1}" presName="mChild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D7FDE-E1EA-4B97-A39F-5DECF01A23BD}" type="pres">
      <dgm:prSet presAssocID="{CB83FFB5-F70B-4F1E-816D-75C7E9CC303D}" presName="middleSibTrans" presStyleCnt="0"/>
      <dgm:spPr/>
    </dgm:pt>
    <dgm:pt modelId="{A1C125D2-1C14-43EA-A23D-1D6053D791CB}" type="pres">
      <dgm:prSet presAssocID="{D459C644-D8E5-4601-995E-8EC6943A9F15}" presName="mChild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BB33D-5DE2-4404-931A-8C1B6B1C5298}" type="pres">
      <dgm:prSet presAssocID="{ACB06244-3C8F-4557-9F98-7F8573E887EF}" presName="centerBox" presStyleCnt="0"/>
      <dgm:spPr/>
    </dgm:pt>
    <dgm:pt modelId="{C2C4E185-317E-4D7E-8E8A-21D39C7B6E86}" type="pres">
      <dgm:prSet presAssocID="{ACB06244-3C8F-4557-9F98-7F8573E887EF}" presName="centerBoxParent" presStyleLbl="node1" presStyleIdx="2" presStyleCnt="3"/>
      <dgm:spPr/>
      <dgm:t>
        <a:bodyPr/>
        <a:lstStyle/>
        <a:p>
          <a:endParaRPr lang="ru-RU"/>
        </a:p>
      </dgm:t>
    </dgm:pt>
    <dgm:pt modelId="{7B41D316-A3B7-4674-9F3F-5CE1DA6B4920}" type="pres">
      <dgm:prSet presAssocID="{ACB06244-3C8F-4557-9F98-7F8573E887EF}" presName="centerBoxChildren" presStyleCnt="0"/>
      <dgm:spPr/>
    </dgm:pt>
    <dgm:pt modelId="{44212832-8B5E-4616-841D-77BCFE84B3D5}" type="pres">
      <dgm:prSet presAssocID="{143835C3-B83D-46B6-A626-A3E250D95267}" presName="cChild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2FF4F-F126-4548-AEFF-52EC6102E32D}" type="pres">
      <dgm:prSet presAssocID="{1F1ADC8C-AE37-4382-AB13-FA509779CD71}" presName="centerSibTrans" presStyleCnt="0"/>
      <dgm:spPr/>
    </dgm:pt>
    <dgm:pt modelId="{CCAB55FB-8DAA-4346-9F8F-F9F06A077C66}" type="pres">
      <dgm:prSet presAssocID="{3BD18F0C-E4A2-45FA-8455-282B494C32E2}" presName="cChild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129CCD-72C6-478D-8D69-2139E96A9443}" type="presOf" srcId="{CCC5EFF6-3C44-4538-8301-11DBDDB7553F}" destId="{391F08DC-06D0-4479-9747-7A80C32B8CAD}" srcOrd="0" destOrd="0" presId="urn:microsoft.com/office/officeart/2005/8/layout/target2"/>
    <dgm:cxn modelId="{EDA27058-A46D-4539-A244-C3478DCBE6FB}" type="presOf" srcId="{3BD18F0C-E4A2-45FA-8455-282B494C32E2}" destId="{CCAB55FB-8DAA-4346-9F8F-F9F06A077C66}" srcOrd="0" destOrd="0" presId="urn:microsoft.com/office/officeart/2005/8/layout/target2"/>
    <dgm:cxn modelId="{D714F2DF-BB30-4943-B366-61691988B12F}" srcId="{ACB06244-3C8F-4557-9F98-7F8573E887EF}" destId="{E7AF0C5E-1120-4A9E-8E22-036B7E40A2DE}" srcOrd="0" destOrd="0" parTransId="{9F011AC2-21DD-4A6C-82D0-5ED3C540A976}" sibTransId="{1CAEBA7C-F7C8-425C-BBB9-B1F5DD2DA0C3}"/>
    <dgm:cxn modelId="{1D2E48A7-A819-4419-870D-0D20B8719F38}" type="presOf" srcId="{ACB06244-3C8F-4557-9F98-7F8573E887EF}" destId="{185A8A59-0FDC-4C2F-8C29-F44CCA492AB5}" srcOrd="0" destOrd="0" presId="urn:microsoft.com/office/officeart/2005/8/layout/target2"/>
    <dgm:cxn modelId="{3E7F60EF-29E9-4D03-B431-6C6080ED236B}" srcId="{ACB06244-3C8F-4557-9F98-7F8573E887EF}" destId="{CCC5EFF6-3C44-4538-8301-11DBDDB7553F}" srcOrd="1" destOrd="0" parTransId="{B94DFFBF-CAFC-4610-A82B-438FB1362E24}" sibTransId="{B21810DC-4490-4D6C-AAAE-D98A280C4F5B}"/>
    <dgm:cxn modelId="{98610D5D-D539-4137-BA49-C6DF0F87CEF0}" type="presOf" srcId="{143835C3-B83D-46B6-A626-A3E250D95267}" destId="{44212832-8B5E-4616-841D-77BCFE84B3D5}" srcOrd="0" destOrd="0" presId="urn:microsoft.com/office/officeart/2005/8/layout/target2"/>
    <dgm:cxn modelId="{99E629C2-33AB-4FD6-9318-03D540F43718}" srcId="{CCC5EFF6-3C44-4538-8301-11DBDDB7553F}" destId="{D459C644-D8E5-4601-995E-8EC6943A9F15}" srcOrd="1" destOrd="0" parTransId="{AA43B02D-FE9F-4144-A97E-4DA261684493}" sibTransId="{872507B4-4E7F-49CD-ADC2-2EDE8F52C729}"/>
    <dgm:cxn modelId="{7F629591-51E0-4D0C-AF36-870459F7DBBB}" srcId="{CCC5EFF6-3C44-4538-8301-11DBDDB7553F}" destId="{999168B3-6A88-4AC5-8183-52373FCDA4D1}" srcOrd="0" destOrd="0" parTransId="{482103DC-9AA4-4776-B171-70383D4B0048}" sibTransId="{CB83FFB5-F70B-4F1E-816D-75C7E9CC303D}"/>
    <dgm:cxn modelId="{519E7E74-B148-4A1F-B121-94AEF972B18E}" srcId="{E7AF0C5E-1120-4A9E-8E22-036B7E40A2DE}" destId="{9170B201-0DA6-4949-8D14-5F775C9FB97F}" srcOrd="0" destOrd="0" parTransId="{EB007487-BCB7-471F-BA77-3DA4CBBBA95D}" sibTransId="{F397FC55-8844-47E3-B714-B4CF295F227E}"/>
    <dgm:cxn modelId="{5781F1D5-4A1A-4485-A6B8-235E6AB97C0F}" type="presOf" srcId="{9170B201-0DA6-4949-8D14-5F775C9FB97F}" destId="{2F157BF1-2380-4810-A03A-1512C5491A94}" srcOrd="0" destOrd="0" presId="urn:microsoft.com/office/officeart/2005/8/layout/target2"/>
    <dgm:cxn modelId="{EAA911C9-D101-4B15-80A6-804C35F5F8BE}" type="presOf" srcId="{999168B3-6A88-4AC5-8183-52373FCDA4D1}" destId="{30A805D7-AA26-4416-8502-4E06C2DF4DF6}" srcOrd="0" destOrd="0" presId="urn:microsoft.com/office/officeart/2005/8/layout/target2"/>
    <dgm:cxn modelId="{B6EBCB9F-8CA2-48EC-BA15-94CB36AEC31E}" srcId="{F361C1FA-B7F7-42E3-9BDB-99692097F796}" destId="{143835C3-B83D-46B6-A626-A3E250D95267}" srcOrd="0" destOrd="0" parTransId="{8A09347D-3822-41A5-B3AE-B09842266B79}" sibTransId="{1F1ADC8C-AE37-4382-AB13-FA509779CD71}"/>
    <dgm:cxn modelId="{3D25CB54-E542-4DBD-AFBB-91031930AD8C}" type="presOf" srcId="{D459C644-D8E5-4601-995E-8EC6943A9F15}" destId="{A1C125D2-1C14-43EA-A23D-1D6053D791CB}" srcOrd="0" destOrd="0" presId="urn:microsoft.com/office/officeart/2005/8/layout/target2"/>
    <dgm:cxn modelId="{C8CAAF09-83AA-45E3-8489-32F1E45E5437}" type="presOf" srcId="{E7AF0C5E-1120-4A9E-8E22-036B7E40A2DE}" destId="{38167D0B-998A-4CAA-A5D4-31642E4DA4E7}" srcOrd="0" destOrd="0" presId="urn:microsoft.com/office/officeart/2005/8/layout/target2"/>
    <dgm:cxn modelId="{15FF6806-A3BF-43DB-B7EA-02D417F5943D}" srcId="{F361C1FA-B7F7-42E3-9BDB-99692097F796}" destId="{3BD18F0C-E4A2-45FA-8455-282B494C32E2}" srcOrd="1" destOrd="0" parTransId="{09929FA8-C60E-403A-BDAE-89DF53F679DF}" sibTransId="{A9CB2D5B-BC2E-4A49-BDC2-C07B97EC5A5C}"/>
    <dgm:cxn modelId="{8D51EE04-5DC5-49C1-A622-ED48A2BEE906}" type="presOf" srcId="{E5EC447C-3CD5-4C51-AB17-54DD975E6334}" destId="{6684B506-2565-469C-AE98-EDD9E3A2FE3E}" srcOrd="0" destOrd="0" presId="urn:microsoft.com/office/officeart/2005/8/layout/target2"/>
    <dgm:cxn modelId="{CEDA0608-E479-4817-9F9E-4B8244FD2182}" srcId="{ACB06244-3C8F-4557-9F98-7F8573E887EF}" destId="{F361C1FA-B7F7-42E3-9BDB-99692097F796}" srcOrd="2" destOrd="0" parTransId="{DB822B99-C538-47CD-82CD-FB7A8FB537DA}" sibTransId="{AEE68818-67F1-4D8B-92ED-FA48F97F7821}"/>
    <dgm:cxn modelId="{82FCAACB-9F1C-4700-A4C9-6493DBDB2AE1}" type="presOf" srcId="{F361C1FA-B7F7-42E3-9BDB-99692097F796}" destId="{C2C4E185-317E-4D7E-8E8A-21D39C7B6E86}" srcOrd="0" destOrd="0" presId="urn:microsoft.com/office/officeart/2005/8/layout/target2"/>
    <dgm:cxn modelId="{44425A60-8B6F-4CE0-BC4C-118531925C22}" srcId="{E7AF0C5E-1120-4A9E-8E22-036B7E40A2DE}" destId="{E5EC447C-3CD5-4C51-AB17-54DD975E6334}" srcOrd="1" destOrd="0" parTransId="{210376AE-00A8-476B-9152-7E804B771DA1}" sibTransId="{94D34F0F-E00D-41DC-BC65-A55D92DAB463}"/>
    <dgm:cxn modelId="{6847547B-956B-4AF9-9495-706FA2AE449E}" type="presParOf" srcId="{185A8A59-0FDC-4C2F-8C29-F44CCA492AB5}" destId="{293F4B26-34FB-48FD-AF0D-1D3576624212}" srcOrd="0" destOrd="0" presId="urn:microsoft.com/office/officeart/2005/8/layout/target2"/>
    <dgm:cxn modelId="{3C7B9A95-3926-452D-A4D7-D6FB3A646B02}" type="presParOf" srcId="{293F4B26-34FB-48FD-AF0D-1D3576624212}" destId="{38167D0B-998A-4CAA-A5D4-31642E4DA4E7}" srcOrd="0" destOrd="0" presId="urn:microsoft.com/office/officeart/2005/8/layout/target2"/>
    <dgm:cxn modelId="{F388949E-401B-4E73-A703-DB0447EA0149}" type="presParOf" srcId="{293F4B26-34FB-48FD-AF0D-1D3576624212}" destId="{D58F1F45-3156-4549-83EA-0DCAC413B172}" srcOrd="1" destOrd="0" presId="urn:microsoft.com/office/officeart/2005/8/layout/target2"/>
    <dgm:cxn modelId="{BD92BF8D-391D-4C9C-920C-C96128218CC0}" type="presParOf" srcId="{D58F1F45-3156-4549-83EA-0DCAC413B172}" destId="{2F157BF1-2380-4810-A03A-1512C5491A94}" srcOrd="0" destOrd="0" presId="urn:microsoft.com/office/officeart/2005/8/layout/target2"/>
    <dgm:cxn modelId="{C1E04AC5-19BB-4048-A3CC-D2008BD429BB}" type="presParOf" srcId="{D58F1F45-3156-4549-83EA-0DCAC413B172}" destId="{8E80F531-0A7C-46AF-9F0B-79173EB3C68A}" srcOrd="1" destOrd="0" presId="urn:microsoft.com/office/officeart/2005/8/layout/target2"/>
    <dgm:cxn modelId="{C11FE51B-0AB9-4585-9DE5-43C73C38BB0E}" type="presParOf" srcId="{D58F1F45-3156-4549-83EA-0DCAC413B172}" destId="{6684B506-2565-469C-AE98-EDD9E3A2FE3E}" srcOrd="2" destOrd="0" presId="urn:microsoft.com/office/officeart/2005/8/layout/target2"/>
    <dgm:cxn modelId="{795AC5C8-BACE-4472-A472-AE1E4E3D39C9}" type="presParOf" srcId="{185A8A59-0FDC-4C2F-8C29-F44CCA492AB5}" destId="{DCA4CA00-2F15-417A-A4B1-6FDB87033919}" srcOrd="1" destOrd="0" presId="urn:microsoft.com/office/officeart/2005/8/layout/target2"/>
    <dgm:cxn modelId="{754FE25F-2CB3-4DC2-A7AF-436410733B90}" type="presParOf" srcId="{DCA4CA00-2F15-417A-A4B1-6FDB87033919}" destId="{391F08DC-06D0-4479-9747-7A80C32B8CAD}" srcOrd="0" destOrd="0" presId="urn:microsoft.com/office/officeart/2005/8/layout/target2"/>
    <dgm:cxn modelId="{9D741A88-D100-454D-83E1-2F335AD37643}" type="presParOf" srcId="{DCA4CA00-2F15-417A-A4B1-6FDB87033919}" destId="{66DFEB7C-B3C0-40BB-8FA7-F76318DCCB0A}" srcOrd="1" destOrd="0" presId="urn:microsoft.com/office/officeart/2005/8/layout/target2"/>
    <dgm:cxn modelId="{9F56450A-DBDB-4BD1-B71E-5C8CF55FDA9E}" type="presParOf" srcId="{66DFEB7C-B3C0-40BB-8FA7-F76318DCCB0A}" destId="{30A805D7-AA26-4416-8502-4E06C2DF4DF6}" srcOrd="0" destOrd="0" presId="urn:microsoft.com/office/officeart/2005/8/layout/target2"/>
    <dgm:cxn modelId="{09773888-DB13-4CAF-884B-42F4EACCF147}" type="presParOf" srcId="{66DFEB7C-B3C0-40BB-8FA7-F76318DCCB0A}" destId="{9BAD7FDE-E1EA-4B97-A39F-5DECF01A23BD}" srcOrd="1" destOrd="0" presId="urn:microsoft.com/office/officeart/2005/8/layout/target2"/>
    <dgm:cxn modelId="{879F4497-D50D-4D06-9BB2-65FE8B2BC798}" type="presParOf" srcId="{66DFEB7C-B3C0-40BB-8FA7-F76318DCCB0A}" destId="{A1C125D2-1C14-43EA-A23D-1D6053D791CB}" srcOrd="2" destOrd="0" presId="urn:microsoft.com/office/officeart/2005/8/layout/target2"/>
    <dgm:cxn modelId="{C0738542-2595-4EBF-8097-6C36761B38BB}" type="presParOf" srcId="{185A8A59-0FDC-4C2F-8C29-F44CCA492AB5}" destId="{AFEBB33D-5DE2-4404-931A-8C1B6B1C5298}" srcOrd="2" destOrd="0" presId="urn:microsoft.com/office/officeart/2005/8/layout/target2"/>
    <dgm:cxn modelId="{C3CC882C-4CE2-4162-A02A-7EF8BFB6C60D}" type="presParOf" srcId="{AFEBB33D-5DE2-4404-931A-8C1B6B1C5298}" destId="{C2C4E185-317E-4D7E-8E8A-21D39C7B6E86}" srcOrd="0" destOrd="0" presId="urn:microsoft.com/office/officeart/2005/8/layout/target2"/>
    <dgm:cxn modelId="{4CE4F235-F173-4C43-A81A-5682257CE1E8}" type="presParOf" srcId="{AFEBB33D-5DE2-4404-931A-8C1B6B1C5298}" destId="{7B41D316-A3B7-4674-9F3F-5CE1DA6B4920}" srcOrd="1" destOrd="0" presId="urn:microsoft.com/office/officeart/2005/8/layout/target2"/>
    <dgm:cxn modelId="{8A78C603-5C50-4CC4-8405-9AD822C696F3}" type="presParOf" srcId="{7B41D316-A3B7-4674-9F3F-5CE1DA6B4920}" destId="{44212832-8B5E-4616-841D-77BCFE84B3D5}" srcOrd="0" destOrd="0" presId="urn:microsoft.com/office/officeart/2005/8/layout/target2"/>
    <dgm:cxn modelId="{3AD36922-9D87-4339-89FF-3392DE26F152}" type="presParOf" srcId="{7B41D316-A3B7-4674-9F3F-5CE1DA6B4920}" destId="{FA02FF4F-F126-4548-AEFF-52EC6102E32D}" srcOrd="1" destOrd="0" presId="urn:microsoft.com/office/officeart/2005/8/layout/target2"/>
    <dgm:cxn modelId="{0B6182E1-1BF6-4D52-8989-4FC69C17284E}" type="presParOf" srcId="{7B41D316-A3B7-4674-9F3F-5CE1DA6B4920}" destId="{CCAB55FB-8DAA-4346-9F8F-F9F06A077C66}" srcOrd="2" destOrd="0" presId="urn:microsoft.com/office/officeart/2005/8/layout/target2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2757D1-96AF-44CC-89BA-D6FDC49443FD}" type="doc">
      <dgm:prSet loTypeId="urn:microsoft.com/office/officeart/2005/8/layout/hProcess10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BDDDEF-D58A-4FD4-812C-DA3B95D91A69}">
      <dgm:prSet phldrT="[Текст]" custT="1"/>
      <dgm:spPr>
        <a:noFill/>
      </dgm:spPr>
      <dgm:t>
        <a:bodyPr/>
        <a:lstStyle/>
        <a:p>
          <a:pPr algn="ctr"/>
          <a:r>
            <a:rPr lang="ru-RU" sz="1200" b="1" dirty="0" smtClean="0">
              <a:latin typeface="Comic Sans MS" pitchFamily="66" charset="0"/>
            </a:rPr>
            <a:t>Акт</a:t>
          </a:r>
          <a:r>
            <a:rPr lang="en-US" sz="1200" b="1" dirty="0" smtClean="0">
              <a:latin typeface="Comic Sans MS" pitchFamily="66" charset="0"/>
            </a:rPr>
            <a:t> </a:t>
          </a:r>
          <a:r>
            <a:rPr lang="ru-RU" sz="1200" b="1" dirty="0" smtClean="0">
              <a:latin typeface="Comic Sans MS" pitchFamily="66" charset="0"/>
            </a:rPr>
            <a:t>…</a:t>
          </a:r>
        </a:p>
        <a:p>
          <a:pPr algn="ctr"/>
          <a:r>
            <a:rPr lang="en-US" sz="1200" b="1" dirty="0" smtClean="0">
              <a:latin typeface="Comic Sans MS" pitchFamily="66" charset="0"/>
            </a:rPr>
            <a:t>~~~~</a:t>
          </a:r>
          <a:endParaRPr lang="ru-RU" sz="1200" b="1" dirty="0" smtClean="0">
            <a:latin typeface="Comic Sans MS" pitchFamily="66" charset="0"/>
          </a:endParaRPr>
        </a:p>
        <a:p>
          <a:pPr algn="ctr"/>
          <a:r>
            <a:rPr lang="en-US" sz="1200" b="1" dirty="0" smtClean="0">
              <a:latin typeface="Comic Sans MS" pitchFamily="66" charset="0"/>
            </a:rPr>
            <a:t>~~~~</a:t>
          </a:r>
          <a:endParaRPr lang="ru-RU" sz="1200" b="1" dirty="0" smtClean="0">
            <a:latin typeface="Comic Sans MS" pitchFamily="66" charset="0"/>
          </a:endParaRPr>
        </a:p>
        <a:p>
          <a:pPr algn="ctr"/>
          <a:r>
            <a:rPr lang="en-US" sz="1200" b="1" dirty="0" smtClean="0">
              <a:latin typeface="Comic Sans MS" pitchFamily="66" charset="0"/>
            </a:rPr>
            <a:t>~~~~</a:t>
          </a:r>
          <a:endParaRPr lang="ru-RU" sz="1200" b="1" dirty="0">
            <a:latin typeface="Comic Sans MS" pitchFamily="66" charset="0"/>
          </a:endParaRPr>
        </a:p>
      </dgm:t>
    </dgm:pt>
    <dgm:pt modelId="{8C8BAFA3-6F84-4F97-BAC4-8E5C5CFF6BCD}" type="parTrans" cxnId="{D63A222C-5402-4AB7-A79D-CC6B617DBAFB}">
      <dgm:prSet/>
      <dgm:spPr/>
      <dgm:t>
        <a:bodyPr/>
        <a:lstStyle/>
        <a:p>
          <a:endParaRPr lang="ru-RU"/>
        </a:p>
      </dgm:t>
    </dgm:pt>
    <dgm:pt modelId="{59F39E13-9974-40C1-A5B8-BBAE0EF37B01}" type="sibTrans" cxnId="{D63A222C-5402-4AB7-A79D-CC6B617DBAFB}">
      <dgm:prSet/>
      <dgm:spPr/>
      <dgm:t>
        <a:bodyPr/>
        <a:lstStyle/>
        <a:p>
          <a:endParaRPr lang="ru-RU"/>
        </a:p>
      </dgm:t>
    </dgm:pt>
    <dgm:pt modelId="{F6216C88-65EE-41A3-88EC-99814AF1907B}" type="pres">
      <dgm:prSet presAssocID="{B02757D1-96AF-44CC-89BA-D6FDC49443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2A05B2-770C-48F5-A391-E2ABA33D22D7}" type="pres">
      <dgm:prSet presAssocID="{3BBDDDEF-D58A-4FD4-812C-DA3B95D91A69}" presName="composite" presStyleCnt="0"/>
      <dgm:spPr/>
    </dgm:pt>
    <dgm:pt modelId="{F1689234-E7D7-447D-80B7-ADECFD130A33}" type="pres">
      <dgm:prSet presAssocID="{3BBDDDEF-D58A-4FD4-812C-DA3B95D91A69}" presName="imagSh" presStyleLbl="bgImgPlace1" presStyleIdx="0" presStyleCnt="1" custScaleY="132674"/>
      <dgm:spPr>
        <a:noFill/>
      </dgm:spPr>
      <dgm:t>
        <a:bodyPr/>
        <a:lstStyle/>
        <a:p>
          <a:endParaRPr lang="ru-RU"/>
        </a:p>
      </dgm:t>
    </dgm:pt>
    <dgm:pt modelId="{80553805-68CD-4BE9-8F00-4C519223D3DA}" type="pres">
      <dgm:prSet presAssocID="{3BBDDDEF-D58A-4FD4-812C-DA3B95D91A69}" presName="txNode" presStyleLbl="node1" presStyleIdx="0" presStyleCnt="1" custScaleY="132674" custLinFactNeighborX="-7377" custLinFactNeighborY="-45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D5557E-D0B5-4BD7-AC35-F843154960F0}" type="presOf" srcId="{B02757D1-96AF-44CC-89BA-D6FDC49443FD}" destId="{F6216C88-65EE-41A3-88EC-99814AF1907B}" srcOrd="0" destOrd="0" presId="urn:microsoft.com/office/officeart/2005/8/layout/hProcess10#1"/>
    <dgm:cxn modelId="{D63A222C-5402-4AB7-A79D-CC6B617DBAFB}" srcId="{B02757D1-96AF-44CC-89BA-D6FDC49443FD}" destId="{3BBDDDEF-D58A-4FD4-812C-DA3B95D91A69}" srcOrd="0" destOrd="0" parTransId="{8C8BAFA3-6F84-4F97-BAC4-8E5C5CFF6BCD}" sibTransId="{59F39E13-9974-40C1-A5B8-BBAE0EF37B01}"/>
    <dgm:cxn modelId="{A775A52C-3A81-4EAC-BEED-42930122E5E7}" type="presOf" srcId="{3BBDDDEF-D58A-4FD4-812C-DA3B95D91A69}" destId="{80553805-68CD-4BE9-8F00-4C519223D3DA}" srcOrd="0" destOrd="0" presId="urn:microsoft.com/office/officeart/2005/8/layout/hProcess10#1"/>
    <dgm:cxn modelId="{FE32C155-6517-496A-B491-A9A94316FA92}" type="presParOf" srcId="{F6216C88-65EE-41A3-88EC-99814AF1907B}" destId="{8B2A05B2-770C-48F5-A391-E2ABA33D22D7}" srcOrd="0" destOrd="0" presId="urn:microsoft.com/office/officeart/2005/8/layout/hProcess10#1"/>
    <dgm:cxn modelId="{86521F88-0A60-4978-8EDD-85150699F788}" type="presParOf" srcId="{8B2A05B2-770C-48F5-A391-E2ABA33D22D7}" destId="{F1689234-E7D7-447D-80B7-ADECFD130A33}" srcOrd="0" destOrd="0" presId="urn:microsoft.com/office/officeart/2005/8/layout/hProcess10#1"/>
    <dgm:cxn modelId="{5F3B5B9F-F8DE-49E4-92A5-C0EB24FE0B7A}" type="presParOf" srcId="{8B2A05B2-770C-48F5-A391-E2ABA33D22D7}" destId="{80553805-68CD-4BE9-8F00-4C519223D3DA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167D0B-998A-4CAA-A5D4-31642E4DA4E7}">
      <dsp:nvSpPr>
        <dsp:cNvPr id="0" name=""/>
        <dsp:cNvSpPr/>
      </dsp:nvSpPr>
      <dsp:spPr>
        <a:xfrm>
          <a:off x="0" y="0"/>
          <a:ext cx="4838699" cy="4067175"/>
        </a:xfrm>
        <a:prstGeom prst="roundRect">
          <a:avLst>
            <a:gd name="adj" fmla="val 8500"/>
          </a:avLst>
        </a:prstGeom>
        <a:solidFill>
          <a:schemeClr val="tx2">
            <a:lumMod val="7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315658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Регулирование </a:t>
          </a:r>
          <a:br>
            <a:rPr lang="ru-RU" sz="1900" b="1" kern="1200" dirty="0" smtClean="0"/>
          </a:br>
          <a:r>
            <a:rPr lang="ru-RU" sz="1900" b="1" kern="1200" dirty="0" smtClean="0"/>
            <a:t>предпринимательской деятельности</a:t>
          </a:r>
          <a:endParaRPr lang="ru-RU" sz="1900" b="1" kern="1200" dirty="0"/>
        </a:p>
      </dsp:txBody>
      <dsp:txXfrm>
        <a:off x="0" y="0"/>
        <a:ext cx="4838699" cy="4067175"/>
      </dsp:txXfrm>
    </dsp:sp>
    <dsp:sp modelId="{2F157BF1-2380-4810-A03A-1512C5491A94}">
      <dsp:nvSpPr>
        <dsp:cNvPr id="0" name=""/>
        <dsp:cNvSpPr/>
      </dsp:nvSpPr>
      <dsp:spPr>
        <a:xfrm>
          <a:off x="120967" y="1016793"/>
          <a:ext cx="725805" cy="1405439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Действующие НПА</a:t>
          </a:r>
          <a:endParaRPr lang="ru-RU" sz="800" kern="1200" dirty="0"/>
        </a:p>
      </dsp:txBody>
      <dsp:txXfrm>
        <a:off x="120967" y="1016793"/>
        <a:ext cx="725805" cy="1405439"/>
      </dsp:txXfrm>
    </dsp:sp>
    <dsp:sp modelId="{6684B506-2565-469C-AE98-EDD9E3A2FE3E}">
      <dsp:nvSpPr>
        <dsp:cNvPr id="0" name=""/>
        <dsp:cNvSpPr/>
      </dsp:nvSpPr>
      <dsp:spPr>
        <a:xfrm>
          <a:off x="120967" y="2458062"/>
          <a:ext cx="725805" cy="1405439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Проекты НПА</a:t>
          </a:r>
          <a:endParaRPr lang="ru-RU" sz="800" kern="1200" dirty="0"/>
        </a:p>
      </dsp:txBody>
      <dsp:txXfrm>
        <a:off x="120967" y="2458062"/>
        <a:ext cx="725805" cy="1405439"/>
      </dsp:txXfrm>
    </dsp:sp>
    <dsp:sp modelId="{391F08DC-06D0-4479-9747-7A80C32B8CAD}">
      <dsp:nvSpPr>
        <dsp:cNvPr id="0" name=""/>
        <dsp:cNvSpPr/>
      </dsp:nvSpPr>
      <dsp:spPr>
        <a:xfrm>
          <a:off x="967740" y="1016793"/>
          <a:ext cx="3749992" cy="2847022"/>
        </a:xfrm>
        <a:prstGeom prst="roundRect">
          <a:avLst>
            <a:gd name="adj" fmla="val 10500"/>
          </a:avLst>
        </a:prstGeom>
        <a:solidFill>
          <a:schemeClr val="tx2">
            <a:lumMod val="75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1807859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Процедура оценки</a:t>
          </a:r>
          <a:br>
            <a:rPr lang="ru-RU" sz="1900" b="1" kern="1200" dirty="0" smtClean="0"/>
          </a:br>
          <a:r>
            <a:rPr lang="ru-RU" sz="1900" b="1" kern="1200" dirty="0" smtClean="0"/>
            <a:t>регулирующего воздействия</a:t>
          </a:r>
          <a:endParaRPr lang="ru-RU" sz="1900" b="1" kern="1200" dirty="0"/>
        </a:p>
      </dsp:txBody>
      <dsp:txXfrm>
        <a:off x="967740" y="1016793"/>
        <a:ext cx="3749992" cy="2847022"/>
      </dsp:txXfrm>
    </dsp:sp>
    <dsp:sp modelId="{30A805D7-AA26-4416-8502-4E06C2DF4DF6}">
      <dsp:nvSpPr>
        <dsp:cNvPr id="0" name=""/>
        <dsp:cNvSpPr/>
      </dsp:nvSpPr>
      <dsp:spPr>
        <a:xfrm>
          <a:off x="1061489" y="2013251"/>
          <a:ext cx="749998" cy="800134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Экспертиза НПА</a:t>
          </a:r>
          <a:endParaRPr lang="ru-RU" sz="900" b="1" kern="1200" dirty="0"/>
        </a:p>
      </dsp:txBody>
      <dsp:txXfrm>
        <a:off x="1061489" y="2013251"/>
        <a:ext cx="749998" cy="800134"/>
      </dsp:txXfrm>
    </dsp:sp>
    <dsp:sp modelId="{A1C125D2-1C14-43EA-A23D-1D6053D791CB}">
      <dsp:nvSpPr>
        <dsp:cNvPr id="0" name=""/>
        <dsp:cNvSpPr/>
      </dsp:nvSpPr>
      <dsp:spPr>
        <a:xfrm>
          <a:off x="1061489" y="2848861"/>
          <a:ext cx="749998" cy="800134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Проведение ОРВ</a:t>
          </a:r>
          <a:endParaRPr lang="ru-RU" sz="900" b="1" kern="1200" dirty="0"/>
        </a:p>
      </dsp:txBody>
      <dsp:txXfrm>
        <a:off x="1061489" y="2848861"/>
        <a:ext cx="749998" cy="800134"/>
      </dsp:txXfrm>
    </dsp:sp>
    <dsp:sp modelId="{C2C4E185-317E-4D7E-8E8A-21D39C7B6E86}">
      <dsp:nvSpPr>
        <dsp:cNvPr id="0" name=""/>
        <dsp:cNvSpPr/>
      </dsp:nvSpPr>
      <dsp:spPr>
        <a:xfrm>
          <a:off x="1911286" y="2033587"/>
          <a:ext cx="2685478" cy="1626870"/>
        </a:xfrm>
        <a:prstGeom prst="roundRect">
          <a:avLst>
            <a:gd name="adj" fmla="val 10500"/>
          </a:avLst>
        </a:prstGeom>
        <a:solidFill>
          <a:schemeClr val="tx2">
            <a:lumMod val="5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91827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Модель</a:t>
          </a:r>
          <a:br>
            <a:rPr lang="ru-RU" sz="1900" b="1" kern="1200" dirty="0" smtClean="0"/>
          </a:br>
          <a:r>
            <a:rPr lang="ru-RU" sz="1900" b="1" kern="1200" dirty="0" smtClean="0"/>
            <a:t>стандартных издержек</a:t>
          </a:r>
          <a:endParaRPr lang="ru-RU" sz="1900" b="1" kern="1200" dirty="0"/>
        </a:p>
      </dsp:txBody>
      <dsp:txXfrm>
        <a:off x="1911286" y="2033587"/>
        <a:ext cx="2685478" cy="1626870"/>
      </dsp:txXfrm>
    </dsp:sp>
    <dsp:sp modelId="{44212832-8B5E-4616-841D-77BCFE84B3D5}">
      <dsp:nvSpPr>
        <dsp:cNvPr id="0" name=""/>
        <dsp:cNvSpPr/>
      </dsp:nvSpPr>
      <dsp:spPr>
        <a:xfrm>
          <a:off x="1978423" y="2765679"/>
          <a:ext cx="1256916" cy="732091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Необоснованные издержки </a:t>
          </a:r>
          <a:br>
            <a:rPr lang="ru-RU" sz="1100" b="1" kern="1200" dirty="0" smtClean="0"/>
          </a:br>
          <a:r>
            <a:rPr lang="ru-RU" sz="1100" b="1" kern="1200" dirty="0" smtClean="0"/>
            <a:t>бизнеса</a:t>
          </a:r>
          <a:endParaRPr lang="ru-RU" sz="1100" b="1" kern="1200" dirty="0"/>
        </a:p>
      </dsp:txBody>
      <dsp:txXfrm>
        <a:off x="1978423" y="2765679"/>
        <a:ext cx="1256916" cy="732091"/>
      </dsp:txXfrm>
    </dsp:sp>
    <dsp:sp modelId="{CCAB55FB-8DAA-4346-9F8F-F9F06A077C66}">
      <dsp:nvSpPr>
        <dsp:cNvPr id="0" name=""/>
        <dsp:cNvSpPr/>
      </dsp:nvSpPr>
      <dsp:spPr>
        <a:xfrm>
          <a:off x="3271098" y="2765679"/>
          <a:ext cx="1256916" cy="732091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Издержки снижаются или не изменяются</a:t>
          </a:r>
          <a:endParaRPr lang="ru-RU" sz="1100" b="1" kern="1200" dirty="0"/>
        </a:p>
      </dsp:txBody>
      <dsp:txXfrm>
        <a:off x="3271098" y="2765679"/>
        <a:ext cx="1256916" cy="7320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689234-E7D7-447D-80B7-ADECFD130A33}">
      <dsp:nvSpPr>
        <dsp:cNvPr id="0" name=""/>
        <dsp:cNvSpPr/>
      </dsp:nvSpPr>
      <dsp:spPr>
        <a:xfrm>
          <a:off x="515" y="223099"/>
          <a:ext cx="906791" cy="120307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53805-68CD-4BE9-8F00-4C519223D3DA}">
      <dsp:nvSpPr>
        <dsp:cNvPr id="0" name=""/>
        <dsp:cNvSpPr/>
      </dsp:nvSpPr>
      <dsp:spPr>
        <a:xfrm>
          <a:off x="81238" y="356588"/>
          <a:ext cx="906791" cy="120307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omic Sans MS" pitchFamily="66" charset="0"/>
            </a:rPr>
            <a:t>Акт</a:t>
          </a:r>
          <a:r>
            <a:rPr lang="en-US" sz="1200" b="1" kern="1200" dirty="0" smtClean="0">
              <a:latin typeface="Comic Sans MS" pitchFamily="66" charset="0"/>
            </a:rPr>
            <a:t> </a:t>
          </a:r>
          <a:r>
            <a:rPr lang="ru-RU" sz="1200" b="1" kern="1200" dirty="0" smtClean="0">
              <a:latin typeface="Comic Sans MS" pitchFamily="66" charset="0"/>
            </a:rPr>
            <a:t>…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omic Sans MS" pitchFamily="66" charset="0"/>
            </a:rPr>
            <a:t>~~~~</a:t>
          </a:r>
          <a:endParaRPr lang="ru-RU" sz="1200" b="1" kern="1200" dirty="0" smtClean="0">
            <a:latin typeface="Comic Sans MS" pitchFamily="66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omic Sans MS" pitchFamily="66" charset="0"/>
            </a:rPr>
            <a:t>~~~~</a:t>
          </a:r>
          <a:endParaRPr lang="ru-RU" sz="1200" b="1" kern="1200" dirty="0" smtClean="0">
            <a:latin typeface="Comic Sans MS" pitchFamily="66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omic Sans MS" pitchFamily="66" charset="0"/>
            </a:rPr>
            <a:t>~~~~</a:t>
          </a:r>
          <a:endParaRPr lang="ru-RU" sz="1200" b="1" kern="1200" dirty="0">
            <a:latin typeface="Comic Sans MS" pitchFamily="66" charset="0"/>
          </a:endParaRPr>
        </a:p>
      </dsp:txBody>
      <dsp:txXfrm>
        <a:off x="81238" y="356588"/>
        <a:ext cx="906791" cy="1203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0.18318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0" y="0"/>
          <a:ext cx="4392488" cy="5539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>
            <a:spcBef>
              <a:spcPts val="300"/>
            </a:spcBef>
            <a:spcAft>
              <a:spcPts val="300"/>
            </a:spcAft>
            <a:defRPr/>
          </a:pPr>
          <a:r>
            <a:rPr lang="ru-RU" sz="15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/>
            </a:rPr>
            <a:t>Структура заключений об ОРВ по характеру выводов, 2010-2013 гг.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29A139-F2CD-4977-987E-402108B47E6C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90DAB5F-F67F-4604-A851-C12D3AA29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421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AC3043-A107-4C04-9459-C0A06C32A67C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8DD472F-76A8-4486-B200-D3E279374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377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8" tIns="45403" rIns="90808" bIns="45403" anchor="b"/>
          <a:lstStyle/>
          <a:p>
            <a:pPr algn="r" defTabSz="906463"/>
            <a:fld id="{EF517AEF-5027-4010-A67D-B5A64F6CD9FD}" type="slidenum">
              <a:rPr lang="ru-RU">
                <a:solidFill>
                  <a:prstClr val="black"/>
                </a:solidFill>
              </a:rPr>
              <a:pPr algn="r" defTabSz="906463"/>
              <a:t>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7218"/>
            <a:ext cx="5438775" cy="4466351"/>
          </a:xfrm>
          <a:noFill/>
          <a:ln/>
        </p:spPr>
        <p:txBody>
          <a:bodyPr lIns="90808" tIns="45403" rIns="90808" bIns="45403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245737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8" tIns="45403" rIns="90808" bIns="45403" anchor="b"/>
          <a:lstStyle/>
          <a:p>
            <a:pPr algn="r" defTabSz="906463"/>
            <a:fld id="{EF517AEF-5027-4010-A67D-B5A64F6CD9FD}" type="slidenum">
              <a:rPr lang="ru-RU"/>
              <a:pPr algn="r" defTabSz="906463"/>
              <a:t>11</a:t>
            </a:fld>
            <a:endParaRPr 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7218"/>
            <a:ext cx="5438775" cy="4466351"/>
          </a:xfrm>
          <a:noFill/>
          <a:ln/>
        </p:spPr>
        <p:txBody>
          <a:bodyPr lIns="90808" tIns="45403" rIns="90808" bIns="45403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245737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8" tIns="45403" rIns="90808" bIns="45403" anchor="b"/>
          <a:lstStyle/>
          <a:p>
            <a:pPr algn="r" defTabSz="906463"/>
            <a:fld id="{EF517AEF-5027-4010-A67D-B5A64F6CD9FD}" type="slidenum">
              <a:rPr lang="ru-RU"/>
              <a:pPr algn="r" defTabSz="906463"/>
              <a:t>12</a:t>
            </a:fld>
            <a:endParaRPr 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7218"/>
            <a:ext cx="5438775" cy="4466351"/>
          </a:xfrm>
          <a:noFill/>
          <a:ln/>
        </p:spPr>
        <p:txBody>
          <a:bodyPr lIns="90808" tIns="45403" rIns="90808" bIns="45403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245737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8" tIns="45403" rIns="90808" bIns="45403" anchor="b"/>
          <a:lstStyle/>
          <a:p>
            <a:pPr algn="r" defTabSz="906463"/>
            <a:fld id="{EF517AEF-5027-4010-A67D-B5A64F6CD9FD}" type="slidenum">
              <a:rPr lang="ru-RU"/>
              <a:pPr algn="r" defTabSz="906463"/>
              <a:t>13</a:t>
            </a:fld>
            <a:endParaRPr 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7218"/>
            <a:ext cx="5438775" cy="4466351"/>
          </a:xfrm>
          <a:noFill/>
          <a:ln/>
        </p:spPr>
        <p:txBody>
          <a:bodyPr lIns="90808" tIns="45403" rIns="90808" bIns="45403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245737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8" tIns="45403" rIns="90808" bIns="45403" anchor="b"/>
          <a:lstStyle/>
          <a:p>
            <a:pPr algn="r" defTabSz="906463"/>
            <a:fld id="{EF517AEF-5027-4010-A67D-B5A64F6CD9FD}" type="slidenum">
              <a:rPr lang="ru-RU"/>
              <a:pPr algn="r" defTabSz="906463"/>
              <a:t>14</a:t>
            </a:fld>
            <a:endParaRPr 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7218"/>
            <a:ext cx="5438775" cy="4466351"/>
          </a:xfrm>
          <a:noFill/>
          <a:ln/>
        </p:spPr>
        <p:txBody>
          <a:bodyPr lIns="90808" tIns="45403" rIns="90808" bIns="45403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245737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8" tIns="45403" rIns="90808" bIns="45403" anchor="b"/>
          <a:lstStyle/>
          <a:p>
            <a:pPr algn="r" defTabSz="906463"/>
            <a:fld id="{EF517AEF-5027-4010-A67D-B5A64F6CD9FD}" type="slidenum">
              <a:rPr lang="ru-RU"/>
              <a:pPr algn="r" defTabSz="906463"/>
              <a:t>15</a:t>
            </a:fld>
            <a:endParaRPr 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7218"/>
            <a:ext cx="5438775" cy="4466351"/>
          </a:xfrm>
          <a:noFill/>
          <a:ln/>
        </p:spPr>
        <p:txBody>
          <a:bodyPr lIns="90808" tIns="45403" rIns="90808" bIns="45403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245737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8" tIns="45403" rIns="90808" bIns="45403" anchor="b"/>
          <a:lstStyle/>
          <a:p>
            <a:pPr algn="r" defTabSz="906463"/>
            <a:fld id="{EF517AEF-5027-4010-A67D-B5A64F6CD9FD}" type="slidenum">
              <a:rPr lang="ru-RU"/>
              <a:pPr algn="r" defTabSz="906463"/>
              <a:t>16</a:t>
            </a:fld>
            <a:endParaRPr 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7218"/>
            <a:ext cx="5438775" cy="4466351"/>
          </a:xfrm>
          <a:noFill/>
          <a:ln/>
        </p:spPr>
        <p:txBody>
          <a:bodyPr lIns="90808" tIns="45403" rIns="90808" bIns="45403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245737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8" tIns="45403" rIns="90808" bIns="45403" anchor="b"/>
          <a:lstStyle/>
          <a:p>
            <a:pPr algn="r" defTabSz="906463"/>
            <a:fld id="{EF517AEF-5027-4010-A67D-B5A64F6CD9FD}" type="slidenum">
              <a:rPr lang="ru-RU"/>
              <a:pPr algn="r" defTabSz="906463"/>
              <a:t>17</a:t>
            </a:fld>
            <a:endParaRPr 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7218"/>
            <a:ext cx="5438775" cy="4466351"/>
          </a:xfrm>
          <a:noFill/>
          <a:ln/>
        </p:spPr>
        <p:txBody>
          <a:bodyPr lIns="90808" tIns="45403" rIns="90808" bIns="45403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245737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8" tIns="45403" rIns="90808" bIns="45403" anchor="b"/>
          <a:lstStyle/>
          <a:p>
            <a:pPr algn="r" defTabSz="906463"/>
            <a:fld id="{EF517AEF-5027-4010-A67D-B5A64F6CD9FD}" type="slidenum">
              <a:rPr lang="ru-RU">
                <a:solidFill>
                  <a:prstClr val="black"/>
                </a:solidFill>
              </a:rPr>
              <a:pPr algn="r" defTabSz="906463"/>
              <a:t>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7218"/>
            <a:ext cx="5438775" cy="4466351"/>
          </a:xfrm>
          <a:noFill/>
          <a:ln/>
        </p:spPr>
        <p:txBody>
          <a:bodyPr lIns="90808" tIns="45403" rIns="90808" bIns="45403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245737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8" tIns="45403" rIns="90808" bIns="45403" anchor="b"/>
          <a:lstStyle/>
          <a:p>
            <a:pPr algn="r" defTabSz="906463"/>
            <a:fld id="{EF517AEF-5027-4010-A67D-B5A64F6CD9FD}" type="slidenum">
              <a:rPr lang="ru-RU">
                <a:solidFill>
                  <a:prstClr val="black"/>
                </a:solidFill>
              </a:rPr>
              <a:pPr algn="r" defTabSz="906463"/>
              <a:t>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7218"/>
            <a:ext cx="5438775" cy="4466351"/>
          </a:xfrm>
          <a:noFill/>
          <a:ln/>
        </p:spPr>
        <p:txBody>
          <a:bodyPr lIns="90808" tIns="45403" rIns="90808" bIns="45403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245737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8" tIns="45403" rIns="90808" bIns="45403" anchor="b"/>
          <a:lstStyle/>
          <a:p>
            <a:pPr algn="r" defTabSz="906463"/>
            <a:fld id="{EF517AEF-5027-4010-A67D-B5A64F6CD9FD}" type="slidenum">
              <a:rPr lang="ru-RU"/>
              <a:pPr algn="r" defTabSz="906463"/>
              <a:t>5</a:t>
            </a:fld>
            <a:endParaRPr 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7218"/>
            <a:ext cx="5438775" cy="4466351"/>
          </a:xfrm>
          <a:noFill/>
          <a:ln/>
        </p:spPr>
        <p:txBody>
          <a:bodyPr lIns="90808" tIns="45403" rIns="90808" bIns="45403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245737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8" tIns="45403" rIns="90808" bIns="45403" anchor="b"/>
          <a:lstStyle/>
          <a:p>
            <a:pPr algn="r" defTabSz="906463"/>
            <a:fld id="{EF517AEF-5027-4010-A67D-B5A64F6CD9FD}" type="slidenum">
              <a:rPr lang="ru-RU">
                <a:solidFill>
                  <a:prstClr val="black"/>
                </a:solidFill>
              </a:rPr>
              <a:pPr algn="r" defTabSz="906463"/>
              <a:t>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7218"/>
            <a:ext cx="5438775" cy="4466351"/>
          </a:xfrm>
          <a:noFill/>
          <a:ln/>
        </p:spPr>
        <p:txBody>
          <a:bodyPr lIns="90808" tIns="45403" rIns="90808" bIns="45403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245737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8" tIns="45403" rIns="90808" bIns="45403" anchor="b"/>
          <a:lstStyle/>
          <a:p>
            <a:pPr algn="r" defTabSz="906463"/>
            <a:fld id="{EF517AEF-5027-4010-A67D-B5A64F6CD9FD}" type="slidenum">
              <a:rPr lang="ru-RU"/>
              <a:pPr algn="r" defTabSz="906463"/>
              <a:t>7</a:t>
            </a:fld>
            <a:endParaRPr 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7218"/>
            <a:ext cx="5438775" cy="4466351"/>
          </a:xfrm>
          <a:noFill/>
          <a:ln/>
        </p:spPr>
        <p:txBody>
          <a:bodyPr lIns="90808" tIns="45403" rIns="90808" bIns="45403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245737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8" tIns="45403" rIns="90808" bIns="45403" anchor="b"/>
          <a:lstStyle/>
          <a:p>
            <a:pPr algn="r" defTabSz="906463"/>
            <a:fld id="{EF517AEF-5027-4010-A67D-B5A64F6CD9FD}" type="slidenum">
              <a:rPr lang="ru-RU"/>
              <a:pPr algn="r" defTabSz="906463"/>
              <a:t>8</a:t>
            </a:fld>
            <a:endParaRPr 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7218"/>
            <a:ext cx="5438775" cy="4466351"/>
          </a:xfrm>
          <a:noFill/>
          <a:ln/>
        </p:spPr>
        <p:txBody>
          <a:bodyPr lIns="90808" tIns="45403" rIns="90808" bIns="45403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245737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8" tIns="45403" rIns="90808" bIns="45403" anchor="b"/>
          <a:lstStyle/>
          <a:p>
            <a:pPr algn="r" defTabSz="906463"/>
            <a:fld id="{EF517AEF-5027-4010-A67D-B5A64F6CD9FD}" type="slidenum">
              <a:rPr lang="ru-RU"/>
              <a:pPr algn="r" defTabSz="906463"/>
              <a:t>9</a:t>
            </a:fld>
            <a:endParaRPr 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7218"/>
            <a:ext cx="5438775" cy="4466351"/>
          </a:xfrm>
          <a:noFill/>
          <a:ln/>
        </p:spPr>
        <p:txBody>
          <a:bodyPr lIns="90808" tIns="45403" rIns="90808" bIns="45403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245737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8" tIns="45403" rIns="90808" bIns="45403" anchor="b"/>
          <a:lstStyle/>
          <a:p>
            <a:pPr algn="r" defTabSz="906463"/>
            <a:fld id="{EF517AEF-5027-4010-A67D-B5A64F6CD9FD}" type="slidenum">
              <a:rPr lang="ru-RU"/>
              <a:pPr algn="r" defTabSz="906463"/>
              <a:t>10</a:t>
            </a:fld>
            <a:endParaRPr 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7218"/>
            <a:ext cx="5438775" cy="4466351"/>
          </a:xfrm>
          <a:noFill/>
          <a:ln/>
        </p:spPr>
        <p:txBody>
          <a:bodyPr lIns="90808" tIns="45403" rIns="90808" bIns="45403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245737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1908175" y="404813"/>
          <a:ext cx="5256213" cy="1817687"/>
        </p:xfrm>
        <a:graphic>
          <a:graphicData uri="http://schemas.openxmlformats.org/presentationml/2006/ole">
            <p:oleObj spid="_x0000_s43033" name="Рисунок" r:id="rId3" imgW="1846465" imgH="638644" progId="Word.Picture.8">
              <p:embed/>
            </p:oleObj>
          </a:graphicData>
        </a:graphic>
      </p:graphicFrame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2714620"/>
            <a:ext cx="9144000" cy="250033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libri" pitchFamily="34" charset="0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1331913" y="3284538"/>
            <a:ext cx="68119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bg1"/>
                </a:solidFill>
                <a:latin typeface="+mn-lt"/>
                <a:cs typeface="+mn-cs"/>
              </a:rPr>
              <a:t>Национальный Институт Системных Исследований </a:t>
            </a:r>
            <a:br>
              <a:rPr lang="ru-RU" sz="3200" b="1" i="1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ru-RU" sz="3200" b="1" i="1" dirty="0">
                <a:solidFill>
                  <a:schemeClr val="bg1"/>
                </a:solidFill>
                <a:latin typeface="+mn-lt"/>
                <a:cs typeface="+mn-cs"/>
              </a:rPr>
              <a:t>Проблем Предпринимательства</a:t>
            </a:r>
            <a:endParaRPr lang="ru-RU" sz="2800" b="1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571500" y="214313"/>
            <a:ext cx="8186738" cy="827087"/>
            <a:chOff x="476" y="2341"/>
            <a:chExt cx="5157" cy="521"/>
          </a:xfrm>
        </p:grpSpPr>
        <p:pic>
          <p:nvPicPr>
            <p:cNvPr id="4" name="Picture 6" descr="niss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2" y="2341"/>
              <a:ext cx="130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476" y="2840"/>
              <a:ext cx="5157" cy="22"/>
              <a:chOff x="467" y="624"/>
              <a:chExt cx="5044" cy="22"/>
            </a:xfrm>
          </p:grpSpPr>
          <p:sp>
            <p:nvSpPr>
              <p:cNvPr id="6" name="Line 8"/>
              <p:cNvSpPr>
                <a:spLocks noChangeShapeType="1"/>
              </p:cNvSpPr>
              <p:nvPr/>
            </p:nvSpPr>
            <p:spPr bwMode="auto">
              <a:xfrm>
                <a:off x="469" y="646"/>
                <a:ext cx="504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7" name="Line 9"/>
              <p:cNvSpPr>
                <a:spLocks noChangeShapeType="1"/>
              </p:cNvSpPr>
              <p:nvPr/>
            </p:nvSpPr>
            <p:spPr bwMode="auto">
              <a:xfrm>
                <a:off x="467" y="624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" name="Rectangle 10"/>
          <p:cNvSpPr>
            <a:spLocks noChangeArrowheads="1"/>
          </p:cNvSpPr>
          <p:nvPr userDrawn="1"/>
        </p:nvSpPr>
        <p:spPr bwMode="auto">
          <a:xfrm flipH="1">
            <a:off x="0" y="0"/>
            <a:ext cx="357188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libri" pitchFamily="34" charset="0"/>
              <a:cs typeface="+mn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6143668" cy="857256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l">
              <a:lnSpc>
                <a:spcPts val="3500"/>
              </a:lnSpc>
              <a:spcAft>
                <a:spcPts val="0"/>
              </a:spcAft>
              <a:defRPr sz="4000" b="1" i="1" baseline="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большой 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571500" y="214313"/>
            <a:ext cx="8186738" cy="827087"/>
            <a:chOff x="476" y="2341"/>
            <a:chExt cx="5157" cy="521"/>
          </a:xfrm>
        </p:grpSpPr>
        <p:pic>
          <p:nvPicPr>
            <p:cNvPr id="4" name="Picture 6" descr="niss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2" y="2341"/>
              <a:ext cx="130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476" y="2840"/>
              <a:ext cx="5157" cy="22"/>
              <a:chOff x="467" y="624"/>
              <a:chExt cx="5044" cy="22"/>
            </a:xfrm>
          </p:grpSpPr>
          <p:sp>
            <p:nvSpPr>
              <p:cNvPr id="6" name="Line 8"/>
              <p:cNvSpPr>
                <a:spLocks noChangeShapeType="1"/>
              </p:cNvSpPr>
              <p:nvPr/>
            </p:nvSpPr>
            <p:spPr bwMode="auto">
              <a:xfrm>
                <a:off x="469" y="646"/>
                <a:ext cx="504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7" name="Line 9"/>
              <p:cNvSpPr>
                <a:spLocks noChangeShapeType="1"/>
              </p:cNvSpPr>
              <p:nvPr/>
            </p:nvSpPr>
            <p:spPr bwMode="auto">
              <a:xfrm>
                <a:off x="467" y="624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" name="Rectangle 10"/>
          <p:cNvSpPr>
            <a:spLocks noChangeArrowheads="1"/>
          </p:cNvSpPr>
          <p:nvPr userDrawn="1"/>
        </p:nvSpPr>
        <p:spPr bwMode="auto">
          <a:xfrm flipH="1">
            <a:off x="0" y="0"/>
            <a:ext cx="357188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libri" pitchFamily="34" charset="0"/>
              <a:cs typeface="+mn-cs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6143668" cy="1000108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anchor="t">
            <a:normAutofit/>
          </a:bodyPr>
          <a:lstStyle>
            <a:lvl1pPr algn="l">
              <a:lnSpc>
                <a:spcPts val="2400"/>
              </a:lnSpc>
              <a:spcAft>
                <a:spcPts val="0"/>
              </a:spcAft>
              <a:defRPr sz="2400" b="1" i="1" baseline="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421484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643998" cy="357190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ctr">
              <a:lnSpc>
                <a:spcPts val="2000"/>
              </a:lnSpc>
              <a:spcAft>
                <a:spcPts val="0"/>
              </a:spcAft>
              <a:defRPr sz="2000" b="1" i="1" baseline="0">
                <a:solidFill>
                  <a:schemeClr val="accent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072494" cy="4286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lnSpc>
                <a:spcPts val="2000"/>
              </a:lnSpc>
              <a:spcAft>
                <a:spcPts val="0"/>
              </a:spcAft>
              <a:defRPr sz="2000" b="1" i="1" baseline="0">
                <a:solidFill>
                  <a:schemeClr val="accent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214313" y="1428736"/>
            <a:ext cx="8643967" cy="514353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нда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571500" y="214313"/>
            <a:ext cx="8186738" cy="827087"/>
            <a:chOff x="476" y="2341"/>
            <a:chExt cx="5157" cy="521"/>
          </a:xfrm>
        </p:grpSpPr>
        <p:pic>
          <p:nvPicPr>
            <p:cNvPr id="5" name="Picture 6" descr="niss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2" y="2341"/>
              <a:ext cx="130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476" y="2840"/>
              <a:ext cx="5157" cy="22"/>
              <a:chOff x="467" y="624"/>
              <a:chExt cx="5044" cy="22"/>
            </a:xfrm>
          </p:grpSpPr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>
                <a:off x="469" y="646"/>
                <a:ext cx="504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" name="Line 9"/>
              <p:cNvSpPr>
                <a:spLocks noChangeShapeType="1"/>
              </p:cNvSpPr>
              <p:nvPr/>
            </p:nvSpPr>
            <p:spPr bwMode="auto">
              <a:xfrm>
                <a:off x="467" y="624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9" name="Rectangle 10"/>
          <p:cNvSpPr>
            <a:spLocks noChangeArrowheads="1"/>
          </p:cNvSpPr>
          <p:nvPr userDrawn="1"/>
        </p:nvSpPr>
        <p:spPr bwMode="auto">
          <a:xfrm flipH="1">
            <a:off x="0" y="0"/>
            <a:ext cx="357188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libri" pitchFamily="34" charset="0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6143668" cy="857256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l">
              <a:lnSpc>
                <a:spcPts val="3500"/>
              </a:lnSpc>
              <a:spcAft>
                <a:spcPts val="0"/>
              </a:spcAft>
              <a:defRPr sz="4000" b="1" i="1" baseline="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1"/>
          </p:nvPr>
        </p:nvSpPr>
        <p:spPr>
          <a:xfrm>
            <a:off x="571472" y="1428736"/>
            <a:ext cx="8215370" cy="5143536"/>
          </a:xfrm>
        </p:spPr>
        <p:txBody>
          <a:bodyPr/>
          <a:lstStyle>
            <a:lvl1pPr marL="0" indent="0">
              <a:buNone/>
              <a:defRPr sz="2000" b="1" i="1"/>
            </a:lvl1pPr>
            <a:lvl2pPr marL="0" indent="0">
              <a:buNone/>
              <a:defRPr sz="20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571500" y="214313"/>
            <a:ext cx="8186738" cy="827087"/>
            <a:chOff x="476" y="2341"/>
            <a:chExt cx="5157" cy="521"/>
          </a:xfrm>
        </p:grpSpPr>
        <p:pic>
          <p:nvPicPr>
            <p:cNvPr id="6" name="Picture 6" descr="niss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2" y="2341"/>
              <a:ext cx="130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476" y="2840"/>
              <a:ext cx="5157" cy="22"/>
              <a:chOff x="467" y="624"/>
              <a:chExt cx="5044" cy="22"/>
            </a:xfrm>
          </p:grpSpPr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>
                <a:off x="469" y="646"/>
                <a:ext cx="504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>
                <a:off x="467" y="624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flipH="1">
            <a:off x="0" y="0"/>
            <a:ext cx="357188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libri" pitchFamily="34" charset="0"/>
              <a:cs typeface="+mn-cs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6143668" cy="857256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l">
              <a:lnSpc>
                <a:spcPts val="3500"/>
              </a:lnSpc>
              <a:spcAft>
                <a:spcPts val="0"/>
              </a:spcAft>
              <a:defRPr sz="4000" b="1" i="1" baseline="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11"/>
          </p:nvPr>
        </p:nvSpPr>
        <p:spPr>
          <a:xfrm>
            <a:off x="571472" y="1428736"/>
            <a:ext cx="8215370" cy="5143536"/>
          </a:xfrm>
        </p:spPr>
        <p:txBody>
          <a:bodyPr/>
          <a:lstStyle>
            <a:lvl1pPr marL="0" indent="0">
              <a:buNone/>
              <a:defRPr sz="2000" b="1" i="1"/>
            </a:lvl1pPr>
            <a:lvl2pPr marL="0" indent="0">
              <a:buNone/>
              <a:defRPr sz="20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571500" y="214313"/>
            <a:ext cx="8186738" cy="827087"/>
            <a:chOff x="476" y="2341"/>
            <a:chExt cx="5157" cy="521"/>
          </a:xfrm>
        </p:grpSpPr>
        <p:pic>
          <p:nvPicPr>
            <p:cNvPr id="6" name="Picture 6" descr="niss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2" y="2341"/>
              <a:ext cx="130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476" y="2840"/>
              <a:ext cx="5157" cy="22"/>
              <a:chOff x="467" y="624"/>
              <a:chExt cx="5044" cy="22"/>
            </a:xfrm>
          </p:grpSpPr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>
                <a:off x="469" y="646"/>
                <a:ext cx="504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>
                <a:off x="467" y="624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 flipH="1">
            <a:off x="0" y="0"/>
            <a:ext cx="357188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libri" pitchFamily="34" charset="0"/>
              <a:cs typeface="+mn-cs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571472" y="1214422"/>
            <a:ext cx="8215341" cy="500066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lang="ru-RU" sz="1800" b="1" i="1" baseline="0" dirty="0" smtClean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 smtClean="0"/>
              <a:t>Образец </a:t>
            </a:r>
          </a:p>
          <a:p>
            <a:pPr lvl="0"/>
            <a:r>
              <a:rPr lang="ru-RU" dirty="0" smtClean="0"/>
              <a:t>подзаголовка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6143668" cy="857256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l">
              <a:lnSpc>
                <a:spcPts val="3500"/>
              </a:lnSpc>
              <a:spcAft>
                <a:spcPts val="0"/>
              </a:spcAft>
              <a:defRPr sz="4000" b="1" i="1" baseline="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2"/>
          </p:nvPr>
        </p:nvSpPr>
        <p:spPr>
          <a:xfrm>
            <a:off x="571472" y="1928802"/>
            <a:ext cx="8215370" cy="4643470"/>
          </a:xfrm>
        </p:spPr>
        <p:txBody>
          <a:bodyPr/>
          <a:lstStyle>
            <a:lvl1pPr marL="0" indent="0">
              <a:buNone/>
              <a:defRPr sz="2000" b="1" i="1"/>
            </a:lvl1pPr>
            <a:lvl2pPr marL="0" indent="0">
              <a:buNone/>
              <a:defRPr sz="20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заголовок и подзаголов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571500" y="214313"/>
            <a:ext cx="8186738" cy="827087"/>
            <a:chOff x="476" y="2341"/>
            <a:chExt cx="5157" cy="521"/>
          </a:xfrm>
        </p:grpSpPr>
        <p:pic>
          <p:nvPicPr>
            <p:cNvPr id="6" name="Picture 6" descr="niss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2" y="2341"/>
              <a:ext cx="130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476" y="2840"/>
              <a:ext cx="5157" cy="22"/>
              <a:chOff x="467" y="624"/>
              <a:chExt cx="5044" cy="22"/>
            </a:xfrm>
          </p:grpSpPr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>
                <a:off x="469" y="646"/>
                <a:ext cx="504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>
                <a:off x="467" y="624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 flipH="1">
            <a:off x="0" y="0"/>
            <a:ext cx="357188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libri" pitchFamily="34" charset="0"/>
              <a:cs typeface="+mn-cs"/>
            </a:endParaRP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1"/>
          </p:nvPr>
        </p:nvSpPr>
        <p:spPr>
          <a:xfrm>
            <a:off x="571472" y="1928802"/>
            <a:ext cx="8215370" cy="4643470"/>
          </a:xfrm>
        </p:spPr>
        <p:txBody>
          <a:bodyPr/>
          <a:lstStyle>
            <a:lvl1pPr marL="0" indent="0">
              <a:buNone/>
              <a:defRPr sz="2000" b="1" i="1"/>
            </a:lvl1pPr>
            <a:lvl2pPr marL="0" indent="0">
              <a:buNone/>
              <a:defRPr sz="20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6143668" cy="1000108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anchor="t">
            <a:normAutofit/>
          </a:bodyPr>
          <a:lstStyle>
            <a:lvl1pPr algn="l">
              <a:lnSpc>
                <a:spcPts val="2400"/>
              </a:lnSpc>
              <a:spcAft>
                <a:spcPts val="0"/>
              </a:spcAft>
              <a:defRPr sz="2400" b="1" i="1" baseline="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12"/>
          </p:nvPr>
        </p:nvSpPr>
        <p:spPr>
          <a:xfrm>
            <a:off x="571472" y="1214422"/>
            <a:ext cx="8215341" cy="500066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lang="ru-RU" sz="1800" b="1" i="1" baseline="0" dirty="0" smtClean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 smtClean="0"/>
              <a:t>Образец </a:t>
            </a:r>
          </a:p>
          <a:p>
            <a:pPr lvl="0"/>
            <a:r>
              <a:rPr lang="ru-RU" dirty="0" smtClean="0"/>
              <a:t>подзаголовка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571500" y="214313"/>
            <a:ext cx="8186738" cy="827087"/>
            <a:chOff x="476" y="2341"/>
            <a:chExt cx="5157" cy="521"/>
          </a:xfrm>
        </p:grpSpPr>
        <p:pic>
          <p:nvPicPr>
            <p:cNvPr id="5" name="Picture 6" descr="niss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2" y="2341"/>
              <a:ext cx="130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476" y="2840"/>
              <a:ext cx="5157" cy="22"/>
              <a:chOff x="467" y="624"/>
              <a:chExt cx="5044" cy="22"/>
            </a:xfrm>
          </p:grpSpPr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>
                <a:off x="469" y="646"/>
                <a:ext cx="504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" name="Line 9"/>
              <p:cNvSpPr>
                <a:spLocks noChangeShapeType="1"/>
              </p:cNvSpPr>
              <p:nvPr/>
            </p:nvSpPr>
            <p:spPr bwMode="auto">
              <a:xfrm>
                <a:off x="467" y="624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9" name="Rectangle 10"/>
          <p:cNvSpPr>
            <a:spLocks noChangeArrowheads="1"/>
          </p:cNvSpPr>
          <p:nvPr userDrawn="1"/>
        </p:nvSpPr>
        <p:spPr bwMode="auto">
          <a:xfrm flipH="1">
            <a:off x="0" y="0"/>
            <a:ext cx="357188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libri" pitchFamily="34" charset="0"/>
              <a:cs typeface="+mn-cs"/>
            </a:endParaRPr>
          </a:p>
        </p:txBody>
      </p:sp>
      <p:sp>
        <p:nvSpPr>
          <p:cNvPr id="10" name="Таблица 9"/>
          <p:cNvSpPr>
            <a:spLocks noGrp="1"/>
          </p:cNvSpPr>
          <p:nvPr>
            <p:ph type="tbl" sz="quarter" idx="10"/>
          </p:nvPr>
        </p:nvSpPr>
        <p:spPr>
          <a:xfrm>
            <a:off x="571472" y="1428736"/>
            <a:ext cx="8143903" cy="5072077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6143668" cy="857256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l">
              <a:lnSpc>
                <a:spcPts val="3500"/>
              </a:lnSpc>
              <a:spcAft>
                <a:spcPts val="0"/>
              </a:spcAft>
              <a:defRPr sz="4000" b="1" i="1" baseline="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заголовок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571500" y="214313"/>
            <a:ext cx="8186738" cy="827087"/>
            <a:chOff x="476" y="2341"/>
            <a:chExt cx="5157" cy="521"/>
          </a:xfrm>
        </p:grpSpPr>
        <p:pic>
          <p:nvPicPr>
            <p:cNvPr id="5" name="Picture 6" descr="niss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2" y="2341"/>
              <a:ext cx="130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476" y="2840"/>
              <a:ext cx="5157" cy="22"/>
              <a:chOff x="467" y="624"/>
              <a:chExt cx="5044" cy="22"/>
            </a:xfrm>
          </p:grpSpPr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>
                <a:off x="469" y="646"/>
                <a:ext cx="504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" name="Line 9"/>
              <p:cNvSpPr>
                <a:spLocks noChangeShapeType="1"/>
              </p:cNvSpPr>
              <p:nvPr/>
            </p:nvSpPr>
            <p:spPr bwMode="auto">
              <a:xfrm>
                <a:off x="467" y="624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9" name="Rectangle 10"/>
          <p:cNvSpPr>
            <a:spLocks noChangeArrowheads="1"/>
          </p:cNvSpPr>
          <p:nvPr userDrawn="1"/>
        </p:nvSpPr>
        <p:spPr bwMode="auto">
          <a:xfrm flipH="1">
            <a:off x="0" y="0"/>
            <a:ext cx="357188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libri" pitchFamily="34" charset="0"/>
              <a:cs typeface="+mn-cs"/>
            </a:endParaRPr>
          </a:p>
        </p:txBody>
      </p:sp>
      <p:sp>
        <p:nvSpPr>
          <p:cNvPr id="12" name="Таблица 9"/>
          <p:cNvSpPr>
            <a:spLocks noGrp="1"/>
          </p:cNvSpPr>
          <p:nvPr>
            <p:ph type="tbl" sz="quarter" idx="10"/>
          </p:nvPr>
        </p:nvSpPr>
        <p:spPr>
          <a:xfrm>
            <a:off x="571472" y="1428736"/>
            <a:ext cx="8143903" cy="5072077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6143668" cy="1000108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anchor="t">
            <a:normAutofit/>
          </a:bodyPr>
          <a:lstStyle>
            <a:lvl1pPr algn="l">
              <a:lnSpc>
                <a:spcPts val="2400"/>
              </a:lnSpc>
              <a:spcAft>
                <a:spcPts val="0"/>
              </a:spcAft>
              <a:defRPr sz="2400" b="1" i="1" baseline="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571500" y="214313"/>
            <a:ext cx="8186738" cy="827087"/>
            <a:chOff x="476" y="2341"/>
            <a:chExt cx="5157" cy="521"/>
          </a:xfrm>
        </p:grpSpPr>
        <p:pic>
          <p:nvPicPr>
            <p:cNvPr id="7" name="Picture 6" descr="niss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2" y="2341"/>
              <a:ext cx="130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476" y="2840"/>
              <a:ext cx="5157" cy="22"/>
              <a:chOff x="467" y="624"/>
              <a:chExt cx="5044" cy="22"/>
            </a:xfrm>
          </p:grpSpPr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>
                <a:off x="469" y="646"/>
                <a:ext cx="504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467" y="624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 flipH="1">
            <a:off x="0" y="0"/>
            <a:ext cx="357188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libri" pitchFamily="34" charset="0"/>
              <a:cs typeface="+mn-cs"/>
            </a:endParaRPr>
          </a:p>
        </p:txBody>
      </p:sp>
      <p:sp>
        <p:nvSpPr>
          <p:cNvPr id="6" name="Текст 9"/>
          <p:cNvSpPr>
            <a:spLocks noGrp="1"/>
          </p:cNvSpPr>
          <p:nvPr>
            <p:ph type="body" sz="quarter" idx="11"/>
          </p:nvPr>
        </p:nvSpPr>
        <p:spPr>
          <a:xfrm>
            <a:off x="571472" y="1214422"/>
            <a:ext cx="8215341" cy="500066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lang="ru-RU" sz="1800" b="1" i="1" baseline="0" dirty="0" smtClean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 smtClean="0"/>
              <a:t>Образец </a:t>
            </a:r>
          </a:p>
          <a:p>
            <a:pPr lvl="0"/>
            <a:r>
              <a:rPr lang="ru-RU" dirty="0" smtClean="0"/>
              <a:t>подзаголовка</a:t>
            </a:r>
          </a:p>
        </p:txBody>
      </p:sp>
      <p:sp>
        <p:nvSpPr>
          <p:cNvPr id="13" name="Таблица 9"/>
          <p:cNvSpPr>
            <a:spLocks noGrp="1"/>
          </p:cNvSpPr>
          <p:nvPr>
            <p:ph type="tbl" sz="quarter" idx="10"/>
          </p:nvPr>
        </p:nvSpPr>
        <p:spPr>
          <a:xfrm>
            <a:off x="571472" y="1785926"/>
            <a:ext cx="8143903" cy="4714887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6143668" cy="1000108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anchor="t">
            <a:normAutofit/>
          </a:bodyPr>
          <a:lstStyle>
            <a:lvl1pPr algn="l">
              <a:lnSpc>
                <a:spcPts val="2400"/>
              </a:lnSpc>
              <a:spcAft>
                <a:spcPts val="0"/>
              </a:spcAft>
              <a:defRPr sz="2400" b="1" i="1" baseline="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571500" y="214313"/>
            <a:ext cx="8186738" cy="827087"/>
            <a:chOff x="476" y="2341"/>
            <a:chExt cx="5157" cy="521"/>
          </a:xfrm>
        </p:grpSpPr>
        <p:pic>
          <p:nvPicPr>
            <p:cNvPr id="5" name="Picture 6" descr="niss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2" y="2341"/>
              <a:ext cx="1301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476" y="2840"/>
              <a:ext cx="5157" cy="22"/>
              <a:chOff x="467" y="624"/>
              <a:chExt cx="5044" cy="22"/>
            </a:xfrm>
          </p:grpSpPr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>
                <a:off x="469" y="646"/>
                <a:ext cx="504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467" y="624"/>
                <a:ext cx="5041" cy="0"/>
              </a:xfrm>
              <a:prstGeom prst="line">
                <a:avLst/>
              </a:prstGeom>
              <a:noFill/>
              <a:ln w="222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 flipH="1">
            <a:off x="0" y="0"/>
            <a:ext cx="357188" cy="6858000"/>
          </a:xfrm>
          <a:prstGeom prst="rect">
            <a:avLst/>
          </a:prstGeom>
          <a:gradFill rotWithShape="0">
            <a:gsLst>
              <a:gs pos="0">
                <a:srgbClr val="FFC0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libri" pitchFamily="34" charset="0"/>
              <a:cs typeface="+mn-cs"/>
            </a:endParaRP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0"/>
          </p:nvPr>
        </p:nvSpPr>
        <p:spPr>
          <a:xfrm>
            <a:off x="571472" y="1428736"/>
            <a:ext cx="8215370" cy="5143536"/>
          </a:xfrm>
        </p:spPr>
        <p:txBody>
          <a:bodyPr/>
          <a:lstStyle>
            <a:lvl1pPr marL="0" indent="0">
              <a:buNone/>
              <a:defRPr sz="2000" b="1" i="1"/>
            </a:lvl1pPr>
            <a:lvl2pPr marL="0" indent="0">
              <a:buNone/>
              <a:defRPr sz="20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6143668" cy="1000108"/>
          </a:xfr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anchor="t">
            <a:normAutofit/>
          </a:bodyPr>
          <a:lstStyle>
            <a:lvl1pPr algn="l">
              <a:lnSpc>
                <a:spcPts val="2400"/>
              </a:lnSpc>
              <a:spcAft>
                <a:spcPts val="0"/>
              </a:spcAft>
              <a:defRPr sz="2400" b="1" i="1" baseline="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0551FB-C828-43AA-A491-C5A2F5961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isse.ru/work/experts/expert_16.html?mode=abou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D%D0%B3%D0%BB%D0%B8%D0%B9%D1%81%D0%BA%D0%B8%D0%B9_%D1%8F%D0%B7%D1%8B%D0%B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ec.europa.eu/governance/better_regulation/documents/mandelkern_report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785938" y="5500688"/>
            <a:ext cx="64293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 dirty="0">
                <a:solidFill>
                  <a:schemeClr val="accent2"/>
                </a:solidFill>
                <a:latin typeface="Calibri" pitchFamily="34" charset="0"/>
              </a:rPr>
              <a:t>Наш адрес: </a:t>
            </a:r>
            <a:r>
              <a:rPr lang="ru-RU" sz="1400" b="1" i="1" dirty="0">
                <a:latin typeface="Calibri" pitchFamily="34" charset="0"/>
              </a:rPr>
              <a:t>107031, Москва, ул. Рождественка,  д.6/9/20,  строение 1 </a:t>
            </a:r>
            <a:endParaRPr lang="en-US" sz="1400" b="1" i="1" dirty="0">
              <a:latin typeface="Calibri" pitchFamily="34" charset="0"/>
            </a:endParaRPr>
          </a:p>
          <a:p>
            <a:r>
              <a:rPr lang="ru-RU" sz="1400" b="1" i="1" dirty="0">
                <a:solidFill>
                  <a:schemeClr val="accent2"/>
                </a:solidFill>
                <a:latin typeface="Calibri" pitchFamily="34" charset="0"/>
              </a:rPr>
              <a:t>Тел./факс: </a:t>
            </a:r>
            <a:r>
              <a:rPr lang="ru-RU" sz="1400" b="1" i="1" dirty="0">
                <a:latin typeface="Calibri" pitchFamily="34" charset="0"/>
              </a:rPr>
              <a:t>+7 (495) 624-65-93, +7 (495) 625-48-15</a:t>
            </a:r>
          </a:p>
          <a:p>
            <a:r>
              <a:rPr lang="ru-RU" sz="1400" b="1" i="1" dirty="0">
                <a:solidFill>
                  <a:schemeClr val="accent2"/>
                </a:solidFill>
                <a:latin typeface="Calibri" pitchFamily="34" charset="0"/>
              </a:rPr>
              <a:t>Электронная почта: </a:t>
            </a:r>
            <a:r>
              <a:rPr lang="ru-RU" sz="1400" b="1" i="1" dirty="0">
                <a:latin typeface="Calibri" pitchFamily="34" charset="0"/>
              </a:rPr>
              <a:t>office@nisse.ru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gray">
          <a:xfrm>
            <a:off x="7394575" y="346075"/>
            <a:ext cx="1285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 b="1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4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indent="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indent="0" algn="ctr"/>
            <a:r>
              <a:rPr lang="ru-RU" b="1" dirty="0" smtClean="0">
                <a:solidFill>
                  <a:schemeClr val="bg1"/>
                </a:solidFill>
              </a:rPr>
              <a:t>Функция ОРВ: барьерная или информационная?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3821846"/>
            <a:ext cx="8496944" cy="263149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Роль ОРВ на федеральном уровне не является блокирующей, заключение об ОРВ носит скорее информационный характер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Однако только п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римерно 7% проектов актов не проходят ОРВ, хотя должны были, либо принимаются с отрицательным заключением</a:t>
            </a:r>
          </a:p>
          <a:p>
            <a:pPr marL="266700" indent="-26670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Однако из числа проектов актов с отрицательными заключениями около 15% не доходят до утверждения вообще, около 50% дорабатываются с учетом заключения. Но это благодаря согласующей роли уполномоченного органа (МЭР РФ) в рамках общего порядка разработки проектов НПА ведомствами</a:t>
            </a:r>
          </a:p>
          <a:p>
            <a:pPr marL="266700" indent="-26670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 любом случае процедура ОРВ сама по себе затягивает процесс принятия быстрых и не обсужденных решений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148064" y="1340768"/>
            <a:ext cx="3439269" cy="2088232"/>
          </a:xfrm>
          <a:prstGeom prst="wedgeRoundRectCallout">
            <a:avLst>
              <a:gd name="adj1" fmla="val -97718"/>
              <a:gd name="adj2" fmla="val -2457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</a:rPr>
              <a:t>Если принять во внимание и предварительные заключения (оформляются не в виде заключений, а письмами о необходимости доработки проекта акта и сводного отчета), то </a:t>
            </a:r>
            <a:r>
              <a:rPr lang="ru-RU" sz="1600" b="1" dirty="0" smtClean="0">
                <a:solidFill>
                  <a:srgbClr val="C00000"/>
                </a:solidFill>
              </a:rPr>
              <a:t>доля «отрицательных»  возрастает до 50%</a:t>
            </a:r>
          </a:p>
        </p:txBody>
      </p:sp>
      <p:sp>
        <p:nvSpPr>
          <p:cNvPr id="10" name="Номер слайда 13"/>
          <p:cNvSpPr txBox="1">
            <a:spLocks noGrp="1"/>
          </p:cNvSpPr>
          <p:nvPr/>
        </p:nvSpPr>
        <p:spPr>
          <a:xfrm>
            <a:off x="8610600" y="6520259"/>
            <a:ext cx="533400" cy="3377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F2D6038-F27A-4B5F-9124-FBCD059D8426}" type="slidenum">
              <a:rPr lang="ru-RU" sz="1600" b="1">
                <a:solidFill>
                  <a:prstClr val="white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600" b="1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467544" y="764704"/>
          <a:ext cx="439248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Graphic spid="1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283968" y="3861048"/>
            <a:ext cx="4680520" cy="1884204"/>
          </a:xfrm>
          <a:prstGeom prst="round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800" indent="-177800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Приказ Минтранса России «Об утверждении Порядка установления постоянного маршрута транспортного средства, осуществляющего перевозки тяжеловесных и (или) крупногабаритных грузов по автомобильным дорогам»</a:t>
            </a:r>
          </a:p>
          <a:p>
            <a:pPr marL="177800" indent="-177800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ü"/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Заключение МЭР от 11.01.2011 г.: отрицательное</a:t>
            </a:r>
          </a:p>
          <a:p>
            <a:pPr marL="177800" indent="-177800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ü"/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Представили отрицательные отзывы 5 ассоциаций</a:t>
            </a:r>
          </a:p>
        </p:txBody>
      </p:sp>
      <p:sp>
        <p:nvSpPr>
          <p:cNvPr id="3074" name="Rectangle 2"/>
          <p:cNvSpPr txBox="1">
            <a:spLocks noChangeArrowheads="1"/>
          </p:cNvSpPr>
          <p:nvPr/>
        </p:nvSpPr>
        <p:spPr bwMode="gray">
          <a:xfrm>
            <a:off x="7394575" y="346075"/>
            <a:ext cx="1285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 b="1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indent="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indent="0" algn="ctr"/>
            <a:r>
              <a:rPr lang="ru-RU" b="1" dirty="0" smtClean="0">
                <a:solidFill>
                  <a:schemeClr val="bg1"/>
                </a:solidFill>
              </a:rPr>
              <a:t>Имеются конкретные примеры экономии предпринимательских издержек за счет ОРВ (1)</a:t>
            </a:r>
          </a:p>
        </p:txBody>
      </p:sp>
      <p:sp>
        <p:nvSpPr>
          <p:cNvPr id="10" name="Номер слайда 13"/>
          <p:cNvSpPr txBox="1">
            <a:spLocks noGrp="1"/>
          </p:cNvSpPr>
          <p:nvPr/>
        </p:nvSpPr>
        <p:spPr>
          <a:xfrm>
            <a:off x="8610600" y="6520259"/>
            <a:ext cx="533400" cy="3377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F2D6038-F27A-4B5F-9124-FBCD059D8426}" type="slidenum">
              <a:rPr lang="ru-RU" sz="1600" b="1">
                <a:solidFill>
                  <a:prstClr val="white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060229"/>
            <a:ext cx="34563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480 млн.</a:t>
            </a:r>
            <a:r>
              <a:rPr lang="ru-RU" sz="2000" b="1" dirty="0">
                <a:solidFill>
                  <a:srgbClr val="CC3300"/>
                </a:solidFill>
              </a:rPr>
              <a:t> </a:t>
            </a:r>
            <a:r>
              <a:rPr lang="ru-RU" sz="2000" b="1" dirty="0" smtClean="0">
                <a:solidFill>
                  <a:srgbClr val="CC3300"/>
                </a:solidFill>
              </a:rPr>
              <a:t>руб. </a:t>
            </a:r>
            <a:r>
              <a:rPr lang="ru-RU" sz="2000" b="1" dirty="0">
                <a:solidFill>
                  <a:srgbClr val="CC3300"/>
                </a:solidFill>
              </a:rPr>
              <a:t>в год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сэкономлено в результате признания избыточным требования о выдаче 160 тыс. разрешений на перевозку опасных грузов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Прямоугольник 6"/>
          <p:cNvSpPr>
            <a:spLocks noChangeArrowheads="1"/>
          </p:cNvSpPr>
          <p:nvPr/>
        </p:nvSpPr>
        <p:spPr bwMode="auto">
          <a:xfrm>
            <a:off x="179512" y="1232173"/>
            <a:ext cx="352839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51 млрд. руб. ежегодно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предполагалось собирать в качестве платы за проезд по федеральным дорогам автомобилей с разрешенной массой более 12 т (3,5 руб. за км)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283968" y="815519"/>
            <a:ext cx="4680520" cy="2656046"/>
          </a:xfrm>
          <a:prstGeom prst="round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800" indent="-177800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Постановление Правительства РФ «О размере платы в счет возмещения вреда, причиняемого автомобильным дорогам общего пользования федерального значения транспортными средствами, имеющими разрешенную максимальную массу свыше 12 тонн» (проект)</a:t>
            </a:r>
          </a:p>
          <a:p>
            <a:pPr marL="177800" indent="-177800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ü"/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Разработчик: Минтранс России</a:t>
            </a:r>
          </a:p>
          <a:p>
            <a:pPr marL="177800" indent="-177800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ü"/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Заключение МЭР от 26.09.2012 г.: отрицательное</a:t>
            </a:r>
          </a:p>
          <a:p>
            <a:pPr marL="177800" indent="-177800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ü"/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Представили отрицательные отзывы 23 ассоциаций и отдельных организаций</a:t>
            </a:r>
          </a:p>
        </p:txBody>
      </p:sp>
      <p:pic>
        <p:nvPicPr>
          <p:cNvPr id="20" name="Рисунок 19" descr="3D Character (6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268190"/>
            <a:ext cx="720080" cy="960107"/>
          </a:xfrm>
          <a:prstGeom prst="rect">
            <a:avLst/>
          </a:prstGeom>
        </p:spPr>
      </p:pic>
      <p:pic>
        <p:nvPicPr>
          <p:cNvPr id="23" name="Рисунок 22" descr="3D Character (6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424194"/>
            <a:ext cx="720080" cy="960107"/>
          </a:xfrm>
          <a:prstGeom prst="rect">
            <a:avLst/>
          </a:prstGeom>
        </p:spPr>
      </p:pic>
      <p:pic>
        <p:nvPicPr>
          <p:cNvPr id="24" name="Picture 7" descr="C:\DOCUME~1\fateev\LOCALS~1\Temp\enhtmlclip\ScreenClip(214).png"/>
          <p:cNvPicPr>
            <a:picLocks noChangeAspect="1" noChangeArrowheads="1"/>
          </p:cNvPicPr>
          <p:nvPr/>
        </p:nvPicPr>
        <p:blipFill>
          <a:blip r:embed="rId4" cstate="print"/>
          <a:srcRect r="80752" b="67467"/>
          <a:stretch>
            <a:fillRect/>
          </a:stretch>
        </p:blipFill>
        <p:spPr bwMode="auto">
          <a:xfrm flipH="1">
            <a:off x="8639944" y="5445224"/>
            <a:ext cx="396552" cy="4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 descr="C:\DOCUME~1\fateev\LOCALS~1\Temp\enhtmlclip\ScreenClip(214).png"/>
          <p:cNvPicPr>
            <a:picLocks noChangeAspect="1" noChangeArrowheads="1"/>
          </p:cNvPicPr>
          <p:nvPr/>
        </p:nvPicPr>
        <p:blipFill>
          <a:blip r:embed="rId4" cstate="print"/>
          <a:srcRect r="80752" b="67467"/>
          <a:stretch>
            <a:fillRect/>
          </a:stretch>
        </p:blipFill>
        <p:spPr bwMode="auto">
          <a:xfrm flipH="1">
            <a:off x="8604448" y="3068960"/>
            <a:ext cx="396552" cy="4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  <p:bldP spid="14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67944" y="692696"/>
            <a:ext cx="4680520" cy="2000548"/>
          </a:xfrm>
          <a:prstGeom prst="round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800" indent="-177800" algn="just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>Проект федерального закона «О внесении изменений в Федеральный закон «О промышленной безопасности опасных производственных объектов» и иные законодательные акты Российской Федерации»</a:t>
            </a:r>
          </a:p>
          <a:p>
            <a:pPr marL="177800" indent="-177800" algn="just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>Разработчик: </a:t>
            </a:r>
            <a:r>
              <a:rPr lang="ru-RU" sz="1300" b="1" dirty="0" err="1" smtClean="0">
                <a:solidFill>
                  <a:schemeClr val="tx2">
                    <a:lumMod val="50000"/>
                  </a:schemeClr>
                </a:solidFill>
              </a:rPr>
              <a:t>Ростехнадзор</a:t>
            </a:r>
            <a:endParaRPr lang="ru-RU" sz="13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77800" indent="-177800" algn="just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>Заключение от 18.05.2012 г.: отрицательное</a:t>
            </a:r>
          </a:p>
          <a:p>
            <a:pPr marL="177800" indent="-177800" algn="just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>Представили отрицательные отзывы 20 ассоциаций и отдельных организаций</a:t>
            </a:r>
          </a:p>
        </p:txBody>
      </p:sp>
      <p:sp>
        <p:nvSpPr>
          <p:cNvPr id="3074" name="Rectangle 2"/>
          <p:cNvSpPr txBox="1">
            <a:spLocks noChangeArrowheads="1"/>
          </p:cNvSpPr>
          <p:nvPr/>
        </p:nvSpPr>
        <p:spPr bwMode="gray">
          <a:xfrm>
            <a:off x="7394575" y="346075"/>
            <a:ext cx="1285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 b="1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indent="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indent="0" algn="ctr"/>
            <a:r>
              <a:rPr lang="ru-RU" b="1" dirty="0" smtClean="0">
                <a:solidFill>
                  <a:schemeClr val="bg1"/>
                </a:solidFill>
              </a:rPr>
              <a:t>Имеются конкретные примеры экономии предпринимательских издержек за счет ОРВ (2)</a:t>
            </a:r>
          </a:p>
        </p:txBody>
      </p:sp>
      <p:sp>
        <p:nvSpPr>
          <p:cNvPr id="10" name="Номер слайда 13"/>
          <p:cNvSpPr txBox="1">
            <a:spLocks noGrp="1"/>
          </p:cNvSpPr>
          <p:nvPr/>
        </p:nvSpPr>
        <p:spPr>
          <a:xfrm>
            <a:off x="8610600" y="6520259"/>
            <a:ext cx="533400" cy="3377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F2D6038-F27A-4B5F-9124-FBCD059D8426}" type="slidenum">
              <a:rPr lang="ru-RU" sz="1600" b="1">
                <a:solidFill>
                  <a:prstClr val="white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7944" y="2852936"/>
            <a:ext cx="4680520" cy="1208842"/>
          </a:xfrm>
          <a:prstGeom prst="round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Законопроект о торговле, 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Законопроекты о внесении изменений в Федеральный закон о торговле (разработчик – ФАС России)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35496" y="980728"/>
            <a:ext cx="35083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C3300"/>
                </a:solidFill>
              </a:rPr>
              <a:t>24 млрд. </a:t>
            </a:r>
            <a:r>
              <a:rPr lang="ru-RU" sz="2000" b="1" dirty="0" smtClean="0">
                <a:solidFill>
                  <a:srgbClr val="CC3300"/>
                </a:solidFill>
              </a:rPr>
              <a:t>руб. в год 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излишние страховые сборы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страховании 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владельцев ОПО</a:t>
            </a:r>
            <a:endParaRPr lang="ru-RU" dirty="0">
              <a:solidFill>
                <a:srgbClr val="10253F"/>
              </a:solidFill>
            </a:endParaRPr>
          </a:p>
        </p:txBody>
      </p:sp>
      <p:pic>
        <p:nvPicPr>
          <p:cNvPr id="21" name="Picture 7" descr="C:\DOCUME~1\fateev\LOCALS~1\Temp\enhtmlclip\ScreenClip(214).png"/>
          <p:cNvPicPr>
            <a:picLocks noChangeAspect="1" noChangeArrowheads="1"/>
          </p:cNvPicPr>
          <p:nvPr/>
        </p:nvPicPr>
        <p:blipFill>
          <a:blip r:embed="rId3" cstate="print"/>
          <a:srcRect r="80752" b="67467"/>
          <a:stretch>
            <a:fillRect/>
          </a:stretch>
        </p:blipFill>
        <p:spPr bwMode="auto">
          <a:xfrm flipH="1">
            <a:off x="8460432" y="2348880"/>
            <a:ext cx="396552" cy="4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C:\DOCUME~1\fateev\LOCALS~1\Temp\enhtmlclip\ScreenClip(214).png"/>
          <p:cNvPicPr>
            <a:picLocks noChangeAspect="1" noChangeArrowheads="1"/>
          </p:cNvPicPr>
          <p:nvPr/>
        </p:nvPicPr>
        <p:blipFill>
          <a:blip r:embed="rId3" cstate="print"/>
          <a:srcRect r="80752" b="67467"/>
          <a:stretch>
            <a:fillRect/>
          </a:stretch>
        </p:blipFill>
        <p:spPr bwMode="auto">
          <a:xfrm flipH="1">
            <a:off x="8423920" y="3789040"/>
            <a:ext cx="396552" cy="4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23528" y="4365104"/>
            <a:ext cx="8640960" cy="20159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 целом количественные оценки «отбитых» процедурой ОРВ необоснованных издержек затруднены в отсутствии внедренной как в Европе </a:t>
            </a:r>
            <a:r>
              <a:rPr lang="ru-RU" sz="1500" b="1" cap="small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Модели стандартных издержек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или утвержденного принципа </a:t>
            </a:r>
            <a:r>
              <a:rPr lang="ru-RU" sz="1500" b="1" cap="small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«Один в – Два из»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и редких случаев количественной оценки издержек в заключениях об ОРВ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Есть оценки, что процедура ОРВ в год либо блокирует, либо оттягивает принятие актов, накладывающих до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300 млрд. руб.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дополнительных издержек на бизнес, при том что стоимость содержания института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а федеральном уровне около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300 млн. руб.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(профильный департамент МЭР РФ, сотрудники в ведомствах-разработчиках, закупка работ и услуг), т.е. «1000% отдача»-)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07504" y="2708920"/>
            <a:ext cx="3384376" cy="14465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12,5 млрд. руб. ежегодных издержек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субъектов малого бизнеса, осуществляющих торговую деятельность</a:t>
            </a:r>
          </a:p>
        </p:txBody>
      </p:sp>
      <p:pic>
        <p:nvPicPr>
          <p:cNvPr id="14" name="Рисунок 13" descr="3D Character (6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124744"/>
            <a:ext cx="720080" cy="960107"/>
          </a:xfrm>
          <a:prstGeom prst="rect">
            <a:avLst/>
          </a:prstGeom>
        </p:spPr>
      </p:pic>
      <p:pic>
        <p:nvPicPr>
          <p:cNvPr id="16" name="Рисунок 15" descr="3D Character (6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996952"/>
            <a:ext cx="720080" cy="9601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9" grpId="0"/>
      <p:bldP spid="23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gray">
          <a:xfrm>
            <a:off x="7394575" y="346075"/>
            <a:ext cx="1285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 b="1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4766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indent="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indent="0" algn="ctr"/>
            <a:r>
              <a:rPr lang="ru-RU" b="1" dirty="0" smtClean="0">
                <a:solidFill>
                  <a:schemeClr val="bg1"/>
                </a:solidFill>
              </a:rPr>
              <a:t>Но есть и «</a:t>
            </a:r>
            <a:r>
              <a:rPr lang="ru-RU" b="1" dirty="0" err="1" smtClean="0">
                <a:solidFill>
                  <a:schemeClr val="bg1"/>
                </a:solidFill>
              </a:rPr>
              <a:t>антипримеры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620688"/>
            <a:ext cx="4968552" cy="226445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СанПиН 2.4.1.3049-13 </a:t>
            </a:r>
            <a:r>
              <a:rPr lang="ru-RU" sz="1400" b="1" cap="small" dirty="0" smtClean="0">
                <a:solidFill>
                  <a:schemeClr val="tx2">
                    <a:lumMod val="50000"/>
                  </a:schemeClr>
                </a:solidFill>
              </a:rPr>
              <a:t>«Санитарно-эпидемиологические требования к устройству, содержанию и организации режима работы дошкольных образовательных организаций»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Даты проведения обсуждения на портале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regulation.gov.ru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: </a:t>
            </a:r>
            <a:r>
              <a:rPr lang="ru-RU" sz="1400" b="1" dirty="0" smtClean="0"/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27.04.2013 - 27.05.2013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Заключение  МЭР об ОРВ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:  </a:t>
            </a:r>
            <a:r>
              <a:rPr lang="ru-RU" sz="1400" dirty="0" smtClean="0">
                <a:solidFill>
                  <a:schemeClr val="tx1"/>
                </a:solidFill>
              </a:rPr>
              <a:t>отрицательное, 20.05.2013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Утвержден Главным санитарным врачом:  </a:t>
            </a:r>
            <a:r>
              <a:rPr lang="ru-RU" sz="1400" dirty="0" smtClean="0">
                <a:solidFill>
                  <a:schemeClr val="tx1"/>
                </a:solidFill>
              </a:rPr>
              <a:t>15.05.2013 !</a:t>
            </a:r>
          </a:p>
        </p:txBody>
      </p:sp>
      <p:sp>
        <p:nvSpPr>
          <p:cNvPr id="10" name="Номер слайда 13"/>
          <p:cNvSpPr txBox="1">
            <a:spLocks noGrp="1"/>
          </p:cNvSpPr>
          <p:nvPr/>
        </p:nvSpPr>
        <p:spPr>
          <a:xfrm>
            <a:off x="8610600" y="6520259"/>
            <a:ext cx="533400" cy="3377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F2D6038-F27A-4B5F-9124-FBCD059D8426}" type="slidenum">
              <a:rPr lang="ru-RU" sz="1600" b="1">
                <a:solidFill>
                  <a:prstClr val="white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3284984"/>
            <a:ext cx="8712968" cy="32008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Избыточные или невыполнимые требования СанПиН:</a:t>
            </a:r>
          </a:p>
          <a:p>
            <a:pPr marL="180975" indent="-180975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300" dirty="0" smtClean="0"/>
              <a:t>Дошкольные образовательные организации, находящиеся во встроенных в жилые дома помещениях и во встроенно-пристроенных помещениях, должны иметь отдельно огороженную территорию с самостоятельным входом для детей и въездом-выездом для автотранспорта. Это требование стало барьером для детских развивающихся клубов и групп кратковременного присмотра за детьми дошкольного возраста, в которых дети пребывают, как правило, не более 3–4 часов.</a:t>
            </a:r>
          </a:p>
          <a:p>
            <a:pPr marL="180975" indent="-180975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300" dirty="0" smtClean="0"/>
              <a:t>Дошкольные организации, время пребывания детей в которых не превышает 4 часов, все равно обязаны организовывать помещение или место для приготовления пищи, а также для мытья и хранения столовой посуды и приборов.</a:t>
            </a:r>
          </a:p>
          <a:p>
            <a:pPr marL="180975" indent="-180975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300" dirty="0" smtClean="0"/>
              <a:t>Требуется оборудования дополнительного санитарного узла для персонала, но есть сотни детских развивающих центров, размещенных в нежилых помещениях жилых домов и в них имеется место только для одного узла и нет возможности для оборудования второго.</a:t>
            </a:r>
          </a:p>
          <a:p>
            <a:pPr marL="180975" indent="-180975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300" dirty="0" smtClean="0"/>
              <a:t>При одностороннем освещении глубина групповых помещений должна составлять не более шести метров, но многие детсады, находящиеся во встроенных в жилые дома помещениях, не соответствуют этому требованию.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76056" y="980728"/>
            <a:ext cx="3600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Под угрозой развитие рынка частных детских садов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5058" name="Picture 2" descr="C:\Users\Олег\Documents\ПРОЖЕКТЫ 2013\рисунки, смайлики\разные картинки\человечки\ehiweb-tecnologia-flop-betamax-vhs-pcjr-pippin-et-videogiochi-console-videoregistratore-innovazion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0256" y="1268760"/>
            <a:ext cx="743744" cy="743744"/>
          </a:xfrm>
          <a:prstGeom prst="rect">
            <a:avLst/>
          </a:prstGeom>
          <a:noFill/>
        </p:spPr>
      </p:pic>
      <p:sp>
        <p:nvSpPr>
          <p:cNvPr id="12" name="Стрелка вправо 11"/>
          <p:cNvSpPr/>
          <p:nvPr/>
        </p:nvSpPr>
        <p:spPr>
          <a:xfrm rot="16200000">
            <a:off x="6782431" y="1220279"/>
            <a:ext cx="333375" cy="215853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Picture 7" descr="C:\DOCUME~1\fateev\LOCALS~1\Temp\enhtmlclip\ScreenClip(214).png"/>
          <p:cNvPicPr>
            <a:picLocks noChangeAspect="1" noChangeArrowheads="1"/>
          </p:cNvPicPr>
          <p:nvPr/>
        </p:nvPicPr>
        <p:blipFill>
          <a:blip r:embed="rId4" cstate="print"/>
          <a:srcRect r="80752" b="67467"/>
          <a:stretch>
            <a:fillRect/>
          </a:stretch>
        </p:blipFill>
        <p:spPr bwMode="auto">
          <a:xfrm flipH="1">
            <a:off x="6300192" y="2796125"/>
            <a:ext cx="720082" cy="7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020272" y="2492896"/>
            <a:ext cx="1764704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по расчетам «Опоры», до 20% частных садов грозит закрытие</a:t>
            </a:r>
            <a:endParaRPr lang="ru-RU" sz="15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/>
      <p:bldP spid="1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gray">
          <a:xfrm>
            <a:off x="7394575" y="346075"/>
            <a:ext cx="1285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 b="1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indent="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indent="0" algn="ctr"/>
            <a:r>
              <a:rPr lang="ru-RU" b="1" dirty="0" smtClean="0">
                <a:solidFill>
                  <a:schemeClr val="bg1"/>
                </a:solidFill>
              </a:rPr>
              <a:t>Но есть и «</a:t>
            </a:r>
            <a:r>
              <a:rPr lang="ru-RU" b="1" dirty="0" err="1" smtClean="0">
                <a:solidFill>
                  <a:schemeClr val="bg1"/>
                </a:solidFill>
              </a:rPr>
              <a:t>антипримеры</a:t>
            </a:r>
            <a:r>
              <a:rPr lang="ru-RU" b="1" dirty="0" smtClean="0">
                <a:solidFill>
                  <a:schemeClr val="bg1"/>
                </a:solidFill>
              </a:rPr>
              <a:t>» (продолжение)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548680"/>
            <a:ext cx="4536504" cy="274117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Проект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</a:rPr>
              <a:t>СанПиНа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 «</a:t>
            </a:r>
            <a:r>
              <a:rPr lang="ru-RU" sz="1400" b="1" cap="small" dirty="0" smtClean="0">
                <a:solidFill>
                  <a:schemeClr val="tx2">
                    <a:lumMod val="50000"/>
                  </a:schemeClr>
                </a:solidFill>
              </a:rPr>
              <a:t>Санитарно-эпидемиологические требования к семейным дошкольным группам по уходу и присмотру, размещенных в жилых помещениях» 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Даты проведения обсуждения на портале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regulation.gov.ru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: </a:t>
            </a:r>
            <a:r>
              <a:rPr lang="ru-RU" sz="1400" b="1" dirty="0" smtClean="0"/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03.07.2013 - 02.08.2013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Заключение  МЭР об ОРВ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:  </a:t>
            </a:r>
            <a:r>
              <a:rPr lang="ru-RU" sz="1400" dirty="0" smtClean="0">
                <a:solidFill>
                  <a:schemeClr val="tx1"/>
                </a:solidFill>
              </a:rPr>
              <a:t>отрицательное, 08.11.2013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Утвержден Главным санитарным врачом:  </a:t>
            </a:r>
            <a:r>
              <a:rPr lang="ru-RU" sz="1400" dirty="0" smtClean="0">
                <a:solidFill>
                  <a:schemeClr val="tx1"/>
                </a:solidFill>
              </a:rPr>
              <a:t>пока не обнаружен</a:t>
            </a:r>
          </a:p>
        </p:txBody>
      </p:sp>
      <p:sp>
        <p:nvSpPr>
          <p:cNvPr id="10" name="Номер слайда 13"/>
          <p:cNvSpPr txBox="1">
            <a:spLocks noGrp="1"/>
          </p:cNvSpPr>
          <p:nvPr/>
        </p:nvSpPr>
        <p:spPr>
          <a:xfrm>
            <a:off x="8610600" y="6520259"/>
            <a:ext cx="533400" cy="3377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F2D6038-F27A-4B5F-9124-FBCD059D8426}" type="slidenum">
              <a:rPr lang="ru-RU" sz="1600" b="1">
                <a:solidFill>
                  <a:prstClr val="white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4077072"/>
            <a:ext cx="8712968" cy="247760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Некоторые положения проекта СанПиН:</a:t>
            </a:r>
          </a:p>
          <a:p>
            <a:pPr marL="180975" indent="-180975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dirty="0" smtClean="0"/>
              <a:t>Согласно п. 1.4. данные санитарные правила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являются обязательными </a:t>
            </a:r>
            <a:r>
              <a:rPr lang="ru-RU" sz="1400" dirty="0" smtClean="0"/>
              <a:t>для исполнения гражданами, юридическими лицами и индивидуальными предпринимателями, деятельность которых связана с оказанием услуг по уходу и присмотру за детьми.</a:t>
            </a:r>
          </a:p>
          <a:p>
            <a:pPr marL="180975" indent="-180975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dirty="0" smtClean="0"/>
              <a:t>Пункт 2.2:  «Семейные дошкольные группы, размещенные в многоквартирных жилых домах,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рекомендуется</a:t>
            </a: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располагать на первом этаже</a:t>
            </a:r>
            <a:r>
              <a:rPr lang="ru-RU" sz="1400" dirty="0" smtClean="0"/>
              <a:t>, на втором этаже - при условии размещения на первом этаже нежилых помещений». </a:t>
            </a:r>
            <a:endParaRPr lang="en-US" sz="1400" dirty="0" smtClean="0"/>
          </a:p>
          <a:p>
            <a:pPr marL="180975" indent="-180975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400" dirty="0" smtClean="0"/>
              <a:t>Нужно вести журнал измерения температуры в холодильнике, избыточны требования к помещениям (их наличию), не отрегулированы формы технологических карт (обязательно наличие и исполнение для приготовления пищи).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2040" y="620688"/>
            <a:ext cx="38884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Предложения учтены –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угроза развитие рынка частных детских садов снята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6854440" y="958912"/>
            <a:ext cx="189358" cy="215853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Picture 7" descr="C:\DOCUME~1\fateev\LOCALS~1\Temp\enhtmlclip\ScreenClip(214).png"/>
          <p:cNvPicPr>
            <a:picLocks noChangeAspect="1" noChangeArrowheads="1"/>
          </p:cNvPicPr>
          <p:nvPr/>
        </p:nvPicPr>
        <p:blipFill>
          <a:blip r:embed="rId3" cstate="print"/>
          <a:srcRect r="80752" b="67467"/>
          <a:stretch>
            <a:fillRect/>
          </a:stretch>
        </p:blipFill>
        <p:spPr bwMode="auto">
          <a:xfrm flipH="1">
            <a:off x="4860032" y="2636912"/>
            <a:ext cx="720082" cy="7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4211960" y="4293096"/>
            <a:ext cx="2304256" cy="432048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7524328" y="5013176"/>
            <a:ext cx="1512168" cy="432048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cxnSp>
        <p:nvCxnSpPr>
          <p:cNvPr id="21" name="Прямая со стрелкой 20"/>
          <p:cNvCxnSpPr>
            <a:stCxn id="18" idx="1"/>
            <a:endCxn id="15" idx="6"/>
          </p:cNvCxnSpPr>
          <p:nvPr/>
        </p:nvCxnSpPr>
        <p:spPr>
          <a:xfrm flipH="1" flipV="1">
            <a:off x="6516216" y="4509120"/>
            <a:ext cx="1229564" cy="567328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08104" y="2240285"/>
            <a:ext cx="3456384" cy="16927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</a:rPr>
              <a:t>Поскольку 20% частных садов </a:t>
            </a:r>
            <a:r>
              <a:rPr lang="ru-RU" sz="1300" b="1" u="sng" dirty="0" smtClean="0">
                <a:solidFill>
                  <a:schemeClr val="accent1">
                    <a:lumMod val="75000"/>
                  </a:schemeClr>
                </a:solidFill>
              </a:rPr>
              <a:t>снова грозило </a:t>
            </a: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</a:rPr>
              <a:t>закрытие </a:t>
            </a:r>
            <a:r>
              <a:rPr lang="ru-RU" sz="1300" dirty="0" smtClean="0"/>
              <a:t>было проведено совещание при участии общественных организаций: Агентство Стратегических инициатив, Комитет по социальной политике Общероссийской общественной организации «Деловая Россия», ОПОРА России, Всероссийский, проект «</a:t>
            </a:r>
            <a:r>
              <a:rPr lang="ru-RU" sz="1300" dirty="0" err="1" smtClean="0"/>
              <a:t>Билдинг-сад</a:t>
            </a:r>
            <a:r>
              <a:rPr lang="ru-RU" sz="1300" dirty="0" smtClean="0"/>
              <a:t>»</a:t>
            </a:r>
            <a:endParaRPr lang="ru-RU" sz="13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" name="Рисунок 19" descr="10428645-3d-small-person-sitting-next-to-a-laptop-happily-raised-his-hands-up-3d-image-isolated-white-backg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03392" y="1412776"/>
            <a:ext cx="576064" cy="5760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/>
      <p:bldP spid="12" grpId="0" animBg="1"/>
      <p:bldP spid="15" grpId="0" animBg="1"/>
      <p:bldP spid="18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Мама\AppData\Local\Microsoft\Windows\Temporary Internet Files\Content.IE5\1FA1TC0R\MC9004263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08720"/>
            <a:ext cx="2322555" cy="1303579"/>
          </a:xfrm>
          <a:prstGeom prst="rect">
            <a:avLst/>
          </a:prstGeom>
          <a:noFill/>
          <a:ln>
            <a:noFill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 txBox="1">
            <a:spLocks noChangeArrowheads="1"/>
          </p:cNvSpPr>
          <p:nvPr/>
        </p:nvSpPr>
        <p:spPr bwMode="gray">
          <a:xfrm>
            <a:off x="7394575" y="346075"/>
            <a:ext cx="1285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 b="1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486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indent="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indent="0" algn="ctr"/>
            <a:r>
              <a:rPr lang="ru-RU" b="1" dirty="0" smtClean="0">
                <a:solidFill>
                  <a:schemeClr val="bg1"/>
                </a:solidFill>
              </a:rPr>
              <a:t>Москва и регионы</a:t>
            </a:r>
          </a:p>
        </p:txBody>
      </p:sp>
      <p:sp>
        <p:nvSpPr>
          <p:cNvPr id="10" name="Номер слайда 13"/>
          <p:cNvSpPr txBox="1">
            <a:spLocks noGrp="1"/>
          </p:cNvSpPr>
          <p:nvPr/>
        </p:nvSpPr>
        <p:spPr>
          <a:xfrm>
            <a:off x="8610600" y="6520259"/>
            <a:ext cx="533400" cy="3377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F2D6038-F27A-4B5F-9124-FBCD059D8426}" type="slidenum">
              <a:rPr lang="ru-RU" sz="1600" b="1">
                <a:solidFill>
                  <a:prstClr val="white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980728"/>
            <a:ext cx="889248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48 субъектов РФ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приняли порядок (положение) о проведении ОРВ проектов актов:</a:t>
            </a:r>
          </a:p>
          <a:p>
            <a:pPr marL="628650" indent="-2667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централизованная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модель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(все делает уполномоченный орган)</a:t>
            </a:r>
          </a:p>
          <a:p>
            <a:pPr marL="628650" indent="-2667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25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децентрализованная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модель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(разработчики – первичная оценка, уполномоченный орган контроль за проведением и итоговая ОРВ)</a:t>
            </a:r>
          </a:p>
          <a:p>
            <a:pPr marL="361950" indent="-361950">
              <a:spcBef>
                <a:spcPts val="0"/>
              </a:spcBef>
              <a:spcAft>
                <a:spcPts val="600"/>
              </a:spcAft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3289920"/>
            <a:ext cx="35283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small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Рейтинг по внедрению ОРВ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</a:p>
          <a:p>
            <a:pPr algn="ctr"/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(37 показателей, изменяется от 0 до 100 баллов)</a:t>
            </a:r>
            <a:endParaRPr lang="ru-RU" sz="20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4008" y="3284984"/>
            <a:ext cx="34873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small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Рейтинг развития механизмов публичного обсуждения</a:t>
            </a:r>
          </a:p>
          <a:p>
            <a:pPr algn="ctr"/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(33 показателя, изменяется от 0 до 100 баллов)</a:t>
            </a:r>
            <a:endParaRPr lang="ru-RU" sz="2000" b="1" dirty="0" smtClean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1835696" y="2852936"/>
            <a:ext cx="5400600" cy="400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  <a:latin typeface="Calibri"/>
              </a:rPr>
              <a:t>Москва в региональных рейтингах НИСИПП:</a:t>
            </a:r>
            <a:endParaRPr lang="ru-RU" sz="2000" b="1" u="sng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79912" y="3622107"/>
            <a:ext cx="228600" cy="2048934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rgbClr val="FFC000"/>
              </a:gs>
              <a:gs pos="100000">
                <a:srgbClr val="C00000"/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/>
          <p:cNvSpPr/>
          <p:nvPr/>
        </p:nvSpPr>
        <p:spPr>
          <a:xfrm rot="10800000">
            <a:off x="4022639" y="5379025"/>
            <a:ext cx="334819" cy="118766"/>
          </a:xfrm>
          <a:prstGeom prst="homePlate">
            <a:avLst/>
          </a:prstGeom>
          <a:solidFill>
            <a:srgbClr val="FF3300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978125" y="5146787"/>
            <a:ext cx="7448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Москва</a:t>
            </a:r>
            <a:endParaRPr lang="ru-RU" sz="1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100392" y="3650833"/>
            <a:ext cx="228600" cy="2048934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rgbClr val="FFC000"/>
              </a:gs>
              <a:gs pos="100000">
                <a:srgbClr val="C00000"/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291677" y="5090993"/>
            <a:ext cx="7448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/>
              <a:t>Москва</a:t>
            </a:r>
            <a:endParaRPr lang="ru-RU" sz="1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635896" y="3290793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100</a:t>
            </a:r>
            <a:endParaRPr lang="ru-RU" sz="1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779912" y="5652993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0</a:t>
            </a:r>
            <a:endParaRPr lang="ru-RU" sz="1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956376" y="3290793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100</a:t>
            </a:r>
            <a:endParaRPr lang="ru-RU" sz="1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100392" y="5719320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0</a:t>
            </a:r>
            <a:endParaRPr lang="ru-RU" sz="1400" b="1" dirty="0"/>
          </a:p>
        </p:txBody>
      </p:sp>
      <p:sp>
        <p:nvSpPr>
          <p:cNvPr id="29" name="Пятиугольник 28"/>
          <p:cNvSpPr/>
          <p:nvPr/>
        </p:nvSpPr>
        <p:spPr>
          <a:xfrm rot="10800000">
            <a:off x="8316417" y="5307017"/>
            <a:ext cx="334819" cy="118766"/>
          </a:xfrm>
          <a:prstGeom prst="homePlate">
            <a:avLst/>
          </a:prstGeom>
          <a:solidFill>
            <a:srgbClr val="FF5050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67544" y="4455611"/>
            <a:ext cx="2952328" cy="99542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libri"/>
              </a:rPr>
              <a:t>39 – 42 место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libri"/>
              </a:rPr>
              <a:t>6 баллов из 100 !</a:t>
            </a:r>
            <a:endParaRPr lang="ru-RU" sz="20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860032" y="4442921"/>
            <a:ext cx="3024336" cy="99542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libri"/>
              </a:rPr>
              <a:t>51 место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libri"/>
              </a:rPr>
              <a:t>9 баллов из 100 !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7544" y="6021288"/>
            <a:ext cx="8280920" cy="5678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72000" tIns="144000" bIns="144000" anchor="ctr" anchorCtr="0">
            <a:spAutoFit/>
          </a:bodyPr>
          <a:lstStyle/>
          <a:p>
            <a:pPr marL="285750" indent="-285750" algn="ctr">
              <a:spcBef>
                <a:spcPts val="1800"/>
              </a:spcBef>
              <a:spcAft>
                <a:spcPts val="180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 Москве отсутствует процедура ОРВ, все пока окончилось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пилотным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проектом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8" grpId="0"/>
      <p:bldP spid="19" grpId="0" animBg="1"/>
      <p:bldP spid="20" grpId="0" animBg="1"/>
      <p:bldP spid="21" grpId="0"/>
      <p:bldP spid="22" grpId="0" animBg="1"/>
      <p:bldP spid="23" grpId="0"/>
      <p:bldP spid="25" grpId="0"/>
      <p:bldP spid="26" grpId="0"/>
      <p:bldP spid="27" grpId="0"/>
      <p:bldP spid="28" grpId="0"/>
      <p:bldP spid="29" grpId="0" animBg="1"/>
      <p:bldP spid="24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gray">
          <a:xfrm>
            <a:off x="7394575" y="346075"/>
            <a:ext cx="1285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 b="1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indent="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indent="0" algn="ctr"/>
            <a:r>
              <a:rPr lang="ru-RU" b="1" dirty="0" smtClean="0">
                <a:solidFill>
                  <a:schemeClr val="bg1"/>
                </a:solidFill>
              </a:rPr>
              <a:t>Что надо предпринять Москве</a:t>
            </a:r>
          </a:p>
        </p:txBody>
      </p:sp>
      <p:sp>
        <p:nvSpPr>
          <p:cNvPr id="10" name="Номер слайда 13"/>
          <p:cNvSpPr txBox="1">
            <a:spLocks noGrp="1"/>
          </p:cNvSpPr>
          <p:nvPr/>
        </p:nvSpPr>
        <p:spPr>
          <a:xfrm>
            <a:off x="8610600" y="6520259"/>
            <a:ext cx="533400" cy="3377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F2D6038-F27A-4B5F-9124-FBCD059D8426}" type="slidenum">
              <a:rPr lang="ru-RU" sz="1600" b="1">
                <a:solidFill>
                  <a:prstClr val="white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800313"/>
            <a:ext cx="8481764" cy="5581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 algn="just">
              <a:spcAft>
                <a:spcPts val="800"/>
              </a:spcAft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Определение уполномоченного органа (варианты)</a:t>
            </a:r>
          </a:p>
          <a:p>
            <a:pPr marL="271463" indent="-271463" algn="just">
              <a:spcAft>
                <a:spcPts val="800"/>
              </a:spcAft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Выбор модели (централизованная / децентрализованная по ведомствам/ децентрализованная по территориям)</a:t>
            </a:r>
          </a:p>
          <a:p>
            <a:pPr marL="271463" indent="-271463" algn="just">
              <a:spcAft>
                <a:spcPts val="800"/>
              </a:spcAft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Определение видов актов и сфер регулирования, подпадающих под ОРВ</a:t>
            </a:r>
          </a:p>
          <a:p>
            <a:pPr marL="271463" indent="-271463" algn="just">
              <a:spcAft>
                <a:spcPts val="800"/>
              </a:spcAft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Определение модели маркеров (фильтров) для важных проектов актов</a:t>
            </a:r>
          </a:p>
          <a:p>
            <a:pPr marL="271463" indent="-271463" algn="just">
              <a:spcAft>
                <a:spcPts val="800"/>
              </a:spcAft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Базовый набор нормативных актов (положение, порядок, формы документов)</a:t>
            </a:r>
          </a:p>
          <a:p>
            <a:pPr marL="271463" indent="-271463" algn="just">
              <a:spcAft>
                <a:spcPts val="800"/>
              </a:spcAft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Определение механизмов экспертизы и последующей оценки фактического воздействия принятых актов, проходивших ОРВ на стадии проекта</a:t>
            </a:r>
          </a:p>
          <a:p>
            <a:pPr marL="271463" indent="-271463" algn="just">
              <a:spcAft>
                <a:spcPts val="800"/>
              </a:spcAft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Методические материалы (руководства) по всем вопросам</a:t>
            </a:r>
          </a:p>
          <a:p>
            <a:pPr marL="271463" indent="-271463" algn="just">
              <a:spcAft>
                <a:spcPts val="800"/>
              </a:spcAft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Организационные: </a:t>
            </a:r>
          </a:p>
          <a:p>
            <a:pPr marL="355600" indent="-177800" algn="just"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выстраивание системы соглашений с ассоциациями бизнеса и потребителей как у уполномоченного органа, так и у основных разработчиков (возможно договор присоединения);</a:t>
            </a:r>
          </a:p>
          <a:p>
            <a:pPr marL="355600" indent="-177800" algn="just"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сайт (или портал) по ОРВ (раскрытию информации для обсуждения проектов и действующих актов);</a:t>
            </a:r>
          </a:p>
          <a:p>
            <a:pPr marL="355600" indent="-177800" algn="just"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площадки (площадок) для «активных» консультаций (круглые столы, совместные совещания и т.п.);</a:t>
            </a:r>
          </a:p>
          <a:p>
            <a:pPr marL="355600" indent="-177800" algn="just"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ведомств разработчиков нужна типовая модель организации а) внутреннего процесса б) процесса проведения публичных обсуждений;</a:t>
            </a:r>
          </a:p>
          <a:p>
            <a:pPr marL="355600" indent="-177800" algn="just"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типовые требования к специалистам, обучение (повышение квалификации на базе ведущих вузов Москвы);</a:t>
            </a:r>
          </a:p>
          <a:p>
            <a:pPr marL="355600" indent="-177800" algn="just">
              <a:spcAft>
                <a:spcPts val="80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стимулирующие программы привлечения экспертов бизнеса к обсуждениям.</a:t>
            </a:r>
            <a:endParaRPr lang="en-US" sz="13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gray">
          <a:xfrm>
            <a:off x="7394575" y="346075"/>
            <a:ext cx="1285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 b="1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indent="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indent="0" algn="ctr"/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0" name="Номер слайда 13"/>
          <p:cNvSpPr txBox="1">
            <a:spLocks noGrp="1"/>
          </p:cNvSpPr>
          <p:nvPr/>
        </p:nvSpPr>
        <p:spPr>
          <a:xfrm>
            <a:off x="8610600" y="6520259"/>
            <a:ext cx="533400" cy="3377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F2D6038-F27A-4B5F-9124-FBCD059D8426}" type="slidenum">
              <a:rPr lang="ru-RU" sz="1600" b="1">
                <a:solidFill>
                  <a:prstClr val="white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2276872"/>
            <a:ext cx="8064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внимание! </a:t>
            </a:r>
            <a:endParaRPr lang="en-US" sz="32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872" y="3257827"/>
            <a:ext cx="8064896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Шестоперов Олег,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Национальный институт системных исследований проблем предпринимательства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ru-RU" sz="20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tabLst>
                <a:tab pos="0" algn="l"/>
              </a:tabLst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При подготовке презентации были использованы материалы Отчета о работе по содействию реализации административной реформы в федеральных органах исполнительной власти и высших исполнительных органах государственной власти субъектов Российской Федерации в 2013 году по теме: «РАЗРАБОТКА ПРЕДЛОЖЕНИЙ ПО КОМПЛЕКСНОМУ РАЗВИТИЮ ИНСТИТУТА ОЦЕНКИ РЕГУЛИРУЮЩЕГО ВОЗДЕЙСТВИЯ» (шифр темы 2404-09-12), выполненной АНО «Информационно-консультационный центр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“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Бизнес-Тезаурус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”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», НИУ «Высшая школа экономики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», Центром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экономического и финансового консалтинга (ЦЭФК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) и Институтом оценки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программ и политик (ИОПП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) по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государственному контракту Минэкономразвития России в 2013 г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gray">
          <a:xfrm>
            <a:off x="7394575" y="346075"/>
            <a:ext cx="1285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 b="1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3429000"/>
            <a:ext cx="9144000" cy="14401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indent="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algn="ctr">
              <a:defRPr/>
            </a:pPr>
            <a:r>
              <a:rPr lang="ru-RU" sz="2400" b="1" cap="small" dirty="0" smtClean="0">
                <a:solidFill>
                  <a:prstClr val="white"/>
                </a:solidFill>
              </a:rPr>
              <a:t>Основные </a:t>
            </a:r>
            <a:r>
              <a:rPr lang="ru-RU" sz="2400" b="1" cap="small" dirty="0">
                <a:solidFill>
                  <a:prstClr val="white"/>
                </a:solidFill>
              </a:rPr>
              <a:t>особенности оценки </a:t>
            </a:r>
            <a:r>
              <a:rPr lang="ru-RU" sz="2400" b="1" cap="small" dirty="0" smtClean="0">
                <a:solidFill>
                  <a:prstClr val="white"/>
                </a:solidFill>
              </a:rPr>
              <a:t>регулирующего</a:t>
            </a:r>
            <a:br>
              <a:rPr lang="ru-RU" sz="2400" b="1" cap="small" dirty="0" smtClean="0">
                <a:solidFill>
                  <a:prstClr val="white"/>
                </a:solidFill>
              </a:rPr>
            </a:br>
            <a:r>
              <a:rPr lang="ru-RU" sz="2400" b="1" cap="small" dirty="0" smtClean="0">
                <a:solidFill>
                  <a:prstClr val="white"/>
                </a:solidFill>
              </a:rPr>
              <a:t>воздействия </a:t>
            </a:r>
            <a:r>
              <a:rPr lang="ru-RU" sz="2400" b="1" cap="small" dirty="0">
                <a:solidFill>
                  <a:prstClr val="white"/>
                </a:solidFill>
              </a:rPr>
              <a:t>(</a:t>
            </a:r>
            <a:r>
              <a:rPr lang="ru-RU" sz="2400" b="1" cap="small" dirty="0" smtClean="0">
                <a:solidFill>
                  <a:prstClr val="white"/>
                </a:solidFill>
              </a:rPr>
              <a:t>ОРВ) на </a:t>
            </a:r>
            <a:r>
              <a:rPr lang="ru-RU" sz="2400" b="1" cap="small" dirty="0">
                <a:solidFill>
                  <a:prstClr val="white"/>
                </a:solidFill>
              </a:rPr>
              <a:t>данном этапе</a:t>
            </a:r>
            <a:r>
              <a:rPr lang="ru-RU" sz="2400" b="1" cap="small" dirty="0" smtClean="0">
                <a:solidFill>
                  <a:prstClr val="white"/>
                </a:solidFill>
              </a:rPr>
              <a:t>:</a:t>
            </a:r>
            <a:br>
              <a:rPr lang="ru-RU" sz="2400" b="1" cap="small" dirty="0" smtClean="0">
                <a:solidFill>
                  <a:prstClr val="white"/>
                </a:solidFill>
              </a:rPr>
            </a:br>
            <a:r>
              <a:rPr lang="ru-RU" sz="2400" b="1" cap="small" dirty="0" smtClean="0">
                <a:solidFill>
                  <a:prstClr val="white"/>
                </a:solidFill>
              </a:rPr>
              <a:t>достигает </a:t>
            </a:r>
            <a:r>
              <a:rPr lang="ru-RU" sz="2400" b="1" cap="small" dirty="0">
                <a:solidFill>
                  <a:prstClr val="white"/>
                </a:solidFill>
              </a:rPr>
              <a:t>механизм цели или нет</a:t>
            </a:r>
            <a:r>
              <a:rPr lang="ru-RU" sz="2400" b="1" cap="small" dirty="0" smtClean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-27384"/>
            <a:ext cx="9143999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  <a:latin typeface="Arial"/>
                <a:ea typeface="Times New Roman"/>
              </a:rPr>
              <a:t>научно-практическая конференция</a:t>
            </a:r>
            <a:endParaRPr lang="ru-RU" sz="2000" dirty="0">
              <a:latin typeface="Times New Roman"/>
              <a:ea typeface="Times New Roman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2000" b="1" cap="small" dirty="0">
                <a:solidFill>
                  <a:srgbClr val="FFFFFF"/>
                </a:solidFill>
                <a:latin typeface="Arial"/>
                <a:ea typeface="Times New Roman"/>
              </a:rPr>
              <a:t>«Мегаполис. Бизнес и власть. Проблемы диалога»</a:t>
            </a:r>
            <a:endParaRPr lang="ru-RU" sz="2000" dirty="0">
              <a:latin typeface="Times New Roman"/>
              <a:ea typeface="Times New Roman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  <a:latin typeface="Arial"/>
                <a:ea typeface="Times New Roman"/>
              </a:rPr>
              <a:t>Москва, 22 ноября 2013 г.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504" y="2852936"/>
            <a:ext cx="80648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Шестоперов Олег</a:t>
            </a: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85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gray">
          <a:xfrm>
            <a:off x="7394575" y="346075"/>
            <a:ext cx="1285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 b="1">
              <a:solidFill>
                <a:prstClr val="black"/>
              </a:solidFill>
            </a:endParaRPr>
          </a:p>
        </p:txBody>
      </p:sp>
      <p:sp>
        <p:nvSpPr>
          <p:cNvPr id="9" name="Номер слайда 13"/>
          <p:cNvSpPr txBox="1">
            <a:spLocks noGrp="1"/>
          </p:cNvSpPr>
          <p:nvPr/>
        </p:nvSpPr>
        <p:spPr>
          <a:xfrm>
            <a:off x="8610600" y="6520259"/>
            <a:ext cx="533400" cy="3377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F2D6038-F27A-4B5F-9124-FBCD059D8426}" type="slidenum">
              <a:rPr lang="ru-RU" sz="1600" b="1">
                <a:solidFill>
                  <a:prstClr val="white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indent="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algn="ctr">
              <a:defRPr/>
            </a:pPr>
            <a:r>
              <a:rPr lang="ru-RU" b="1" dirty="0" smtClean="0">
                <a:solidFill>
                  <a:prstClr val="white"/>
                </a:solidFill>
              </a:rPr>
              <a:t>Оценка России по качеству регулирования </a:t>
            </a:r>
            <a:br>
              <a:rPr lang="ru-RU" b="1" dirty="0" smtClean="0">
                <a:solidFill>
                  <a:prstClr val="white"/>
                </a:solidFill>
              </a:rPr>
            </a:br>
            <a:r>
              <a:rPr lang="ru-RU" b="1" dirty="0" smtClean="0">
                <a:solidFill>
                  <a:prstClr val="white"/>
                </a:solidFill>
              </a:rPr>
              <a:t>предпринимательской деятельности – твердая «двойка» +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6731" y="1065589"/>
            <a:ext cx="354477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cap="small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Рейтинг качества регулирования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(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Regulatory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Quality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Ranking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) Индекса государственного управления (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World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Governance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Indicators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,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WGI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). </a:t>
            </a:r>
          </a:p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Составитель: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Всемирный банк (</a:t>
            </a:r>
            <a:r>
              <a:rPr lang="en-US" sz="12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World Bank)</a:t>
            </a:r>
            <a:endParaRPr lang="ru-RU" sz="1200" i="1" dirty="0" smtClean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marL="360000" algn="just">
              <a:buFontTx/>
              <a:buChar char="-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отражает восприятие бизнесом способности государства формулировать и реализовывать эффективную и рациональную политику, благоприятную для развития частного сектора.</a:t>
            </a:r>
            <a:endParaRPr lang="en-US" sz="1200" dirty="0" smtClean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algn="just"/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И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зменяется от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0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до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100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баллов</a:t>
            </a:r>
            <a:endParaRPr lang="ru-RU" sz="1600" i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6389" y="3733990"/>
            <a:ext cx="34873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cap="small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Рейтинг регулирования бизнеса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(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Business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regulations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) Индекса экономической свободы (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Economic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Freedom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of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the World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).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Составители: Институт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Фрайзера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(</a:t>
            </a:r>
            <a:r>
              <a:rPr lang="en-US" sz="12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Fraser  Institute)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и Группа экономической свободы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(</a:t>
            </a:r>
            <a:r>
              <a:rPr lang="en-US" sz="12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Economic  Freedom  Network)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</a:p>
          <a:p>
            <a:pPr marL="645750" indent="-285750" algn="just">
              <a:buFontTx/>
              <a:buChar char="-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определяет степень, в которой бюрократические правила и процедуры ограничивают возможности входа на рынки и влияют на снижение конкуренции</a:t>
            </a:r>
          </a:p>
          <a:p>
            <a:pPr algn="just"/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Изменяется от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0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до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10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баллов</a:t>
            </a:r>
            <a:endParaRPr lang="ru-RU" sz="1600" i="1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49591" y="6136233"/>
            <a:ext cx="42038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i="1" dirty="0" smtClean="0">
                <a:solidFill>
                  <a:prstClr val="black"/>
                </a:solidFill>
                <a:latin typeface="Calibri"/>
              </a:rPr>
              <a:t>*Оценка  индексов по результатам 2012 года еще не проведена</a:t>
            </a:r>
            <a:endParaRPr lang="ru-RU" sz="900" i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1781992295"/>
              </p:ext>
            </p:extLst>
          </p:nvPr>
        </p:nvGraphicFramePr>
        <p:xfrm>
          <a:off x="4516918" y="3317239"/>
          <a:ext cx="4488873" cy="2821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440737" y="696313"/>
            <a:ext cx="3051144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  <a:latin typeface="Calibri"/>
              </a:rPr>
              <a:t>Международные индексы:</a:t>
            </a:r>
            <a:endParaRPr lang="ru-RU" b="1" u="sng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48800" y="1380066"/>
            <a:ext cx="228600" cy="2048934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rgbClr val="FFC000"/>
              </a:gs>
              <a:gs pos="100000">
                <a:srgbClr val="C00000"/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27281" y="1056334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100</a:t>
            </a:r>
            <a:endParaRPr lang="ru-RU" sz="1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03484" y="3418534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0</a:t>
            </a:r>
            <a:endParaRPr lang="ru-RU" sz="1400" b="1" dirty="0"/>
          </a:p>
        </p:txBody>
      </p:sp>
      <p:sp>
        <p:nvSpPr>
          <p:cNvPr id="4" name="Пятиугольник 3"/>
          <p:cNvSpPr/>
          <p:nvPr/>
        </p:nvSpPr>
        <p:spPr>
          <a:xfrm rot="10800000">
            <a:off x="3991527" y="2641600"/>
            <a:ext cx="334819" cy="118766"/>
          </a:xfrm>
          <a:prstGeom prst="homePlate">
            <a:avLst/>
          </a:prstGeom>
          <a:solidFill>
            <a:srgbClr val="FF6600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947013" y="2384113"/>
            <a:ext cx="4564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РФ</a:t>
            </a:r>
            <a:endParaRPr lang="ru-RU" sz="1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58518" y="4089376"/>
            <a:ext cx="228600" cy="2048934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rgbClr val="FFC000"/>
              </a:gs>
              <a:gs pos="100000">
                <a:srgbClr val="C00000"/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662400" y="3765644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10</a:t>
            </a:r>
            <a:endParaRPr lang="ru-RU" sz="1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13202" y="6127844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0</a:t>
            </a:r>
            <a:endParaRPr lang="ru-RU" sz="1400" b="1" dirty="0"/>
          </a:p>
        </p:txBody>
      </p:sp>
      <p:sp>
        <p:nvSpPr>
          <p:cNvPr id="22" name="Пятиугольник 21"/>
          <p:cNvSpPr/>
          <p:nvPr/>
        </p:nvSpPr>
        <p:spPr>
          <a:xfrm rot="10800000">
            <a:off x="3994957" y="5113843"/>
            <a:ext cx="334819" cy="99400"/>
          </a:xfrm>
          <a:prstGeom prst="homePlate">
            <a:avLst/>
          </a:prstGeom>
          <a:solidFill>
            <a:srgbClr val="FFC000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967377" y="4854961"/>
            <a:ext cx="4564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РФ</a:t>
            </a:r>
            <a:endParaRPr lang="ru-RU" sz="1400" b="1" dirty="0"/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4716016" y="764704"/>
            <a:ext cx="4176464" cy="2232248"/>
          </a:xfrm>
          <a:prstGeom prst="wedgeRoundRectCallout">
            <a:avLst>
              <a:gd name="adj1" fmla="val 6786"/>
              <a:gd name="adj2" fmla="val 6804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72000" rIns="1188000" rtlCol="0" anchor="ctr"/>
          <a:lstStyle/>
          <a:p>
            <a:pPr marL="266700" indent="-266700">
              <a:spcAft>
                <a:spcPts val="600"/>
              </a:spcAft>
              <a:buFont typeface="Wingdings" pitchFamily="2" charset="2"/>
              <a:buChar char="ü"/>
              <a:tabLst>
                <a:tab pos="2695575" algn="l"/>
              </a:tabLst>
            </a:pPr>
            <a:r>
              <a:rPr lang="ru-RU" sz="1400" b="1" dirty="0" smtClean="0">
                <a:solidFill>
                  <a:srgbClr val="4F81BD">
                    <a:lumMod val="50000"/>
                  </a:srgbClr>
                </a:solidFill>
              </a:rPr>
              <a:t>По показателю качества регулирования Россия входит</a:t>
            </a:r>
            <a:br>
              <a:rPr lang="ru-RU" sz="1400" b="1" dirty="0" smtClean="0">
                <a:solidFill>
                  <a:srgbClr val="4F81BD">
                    <a:lumMod val="50000"/>
                  </a:srgbClr>
                </a:solidFill>
              </a:rPr>
            </a:br>
            <a:r>
              <a:rPr lang="ru-RU" sz="1400" b="1" dirty="0" smtClean="0">
                <a:solidFill>
                  <a:srgbClr val="4F81BD">
                    <a:lumMod val="50000"/>
                  </a:srgbClr>
                </a:solidFill>
              </a:rPr>
              <a:t>в группу стран с неблагоприятным климатом</a:t>
            </a:r>
            <a:br>
              <a:rPr lang="ru-RU" sz="1400" b="1" dirty="0" smtClean="0">
                <a:solidFill>
                  <a:srgbClr val="4F81BD">
                    <a:lumMod val="50000"/>
                  </a:srgbClr>
                </a:solidFill>
              </a:rPr>
            </a:br>
            <a:r>
              <a:rPr lang="ru-RU" sz="1400" b="1" dirty="0" smtClean="0">
                <a:solidFill>
                  <a:srgbClr val="4F81BD">
                    <a:lumMod val="50000"/>
                  </a:srgbClr>
                </a:solidFill>
              </a:rPr>
              <a:t>для развития</a:t>
            </a:r>
            <a:br>
              <a:rPr lang="ru-RU" sz="1400" b="1" dirty="0" smtClean="0">
                <a:solidFill>
                  <a:srgbClr val="4F81BD">
                    <a:lumMod val="50000"/>
                  </a:srgbClr>
                </a:solidFill>
              </a:rPr>
            </a:br>
            <a:r>
              <a:rPr lang="ru-RU" sz="1400" b="1" dirty="0" smtClean="0">
                <a:solidFill>
                  <a:srgbClr val="4F81BD">
                    <a:lumMod val="50000"/>
                  </a:srgbClr>
                </a:solidFill>
              </a:rPr>
              <a:t>предпринимательской деятельности</a:t>
            </a:r>
          </a:p>
          <a:p>
            <a:pPr marL="266700" indent="-266700">
              <a:spcAft>
                <a:spcPts val="600"/>
              </a:spcAft>
              <a:buFont typeface="Wingdings" pitchFamily="2" charset="2"/>
              <a:buChar char="ü"/>
              <a:tabLst>
                <a:tab pos="2695575" algn="l"/>
              </a:tabLst>
            </a:pPr>
            <a:r>
              <a:rPr lang="ru-RU" sz="1400" b="1" dirty="0" smtClean="0">
                <a:solidFill>
                  <a:srgbClr val="C00000"/>
                </a:solidFill>
              </a:rPr>
              <a:t>Столица страны – «флагман» плохой оценки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 b="21622"/>
          <a:stretch>
            <a:fillRect/>
          </a:stretch>
        </p:blipFill>
        <p:spPr bwMode="auto">
          <a:xfrm>
            <a:off x="7596336" y="1052736"/>
            <a:ext cx="122413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35755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gray">
          <a:xfrm>
            <a:off x="7394575" y="346075"/>
            <a:ext cx="1285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 b="1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indent="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algn="ctr">
              <a:defRPr/>
            </a:pPr>
            <a:r>
              <a:rPr lang="ru-RU" b="1" dirty="0" smtClean="0">
                <a:solidFill>
                  <a:prstClr val="white"/>
                </a:solidFill>
              </a:rPr>
              <a:t>Повышение качества регулирования </a:t>
            </a:r>
            <a:br>
              <a:rPr lang="ru-RU" b="1" dirty="0" smtClean="0">
                <a:solidFill>
                  <a:prstClr val="white"/>
                </a:solidFill>
              </a:rPr>
            </a:br>
            <a:r>
              <a:rPr lang="ru-RU" b="1" dirty="0" smtClean="0">
                <a:solidFill>
                  <a:prstClr val="white"/>
                </a:solidFill>
              </a:rPr>
              <a:t>предпринимательской деятельности: дорожная карта</a:t>
            </a: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1557201" y="701857"/>
            <a:ext cx="6853374" cy="9233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990000"/>
                </a:solidFill>
                <a:latin typeface="Calibri"/>
              </a:rPr>
              <a:t>ДОРОЖНАЯ КАРТА</a:t>
            </a:r>
          </a:p>
          <a:p>
            <a:pPr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990000"/>
                </a:solidFill>
                <a:latin typeface="Calibri"/>
              </a:rPr>
              <a:t>«Повышение качества регуляторной среды для бизнеса» </a:t>
            </a:r>
            <a:r>
              <a:rPr lang="ru-RU" sz="1400" b="1" dirty="0" smtClean="0">
                <a:solidFill>
                  <a:srgbClr val="990000"/>
                </a:solidFill>
                <a:latin typeface="Calibri"/>
              </a:rPr>
              <a:t>(утв. распоряжением Правительства РФ от 11 июня 2013 г. № 953-р)</a:t>
            </a:r>
            <a:endParaRPr lang="ru-RU" sz="1900" b="1" dirty="0">
              <a:solidFill>
                <a:srgbClr val="003399"/>
              </a:solidFill>
              <a:latin typeface="Calibri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38" y="731582"/>
            <a:ext cx="1351640" cy="90109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graphicFrame>
        <p:nvGraphicFramePr>
          <p:cNvPr id="14" name="Схема 13"/>
          <p:cNvGraphicFramePr/>
          <p:nvPr/>
        </p:nvGraphicFramePr>
        <p:xfrm>
          <a:off x="171451" y="2285999"/>
          <a:ext cx="4838700" cy="406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Овал 15"/>
          <p:cNvSpPr/>
          <p:nvPr/>
        </p:nvSpPr>
        <p:spPr>
          <a:xfrm>
            <a:off x="3130613" y="5514033"/>
            <a:ext cx="262551" cy="2534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</a:rPr>
              <a:t>Х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416582" y="5550436"/>
            <a:ext cx="262551" cy="253495"/>
          </a:xfrm>
          <a:prstGeom prst="ellipse">
            <a:avLst/>
          </a:prstGeom>
          <a:noFill/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9BBB59"/>
                </a:solidFill>
              </a:rPr>
              <a:t> </a:t>
            </a:r>
            <a:endParaRPr lang="ru-RU" sz="3600" dirty="0">
              <a:solidFill>
                <a:srgbClr val="9BBB59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5543550" y="1685588"/>
            <a:ext cx="3162299" cy="472816"/>
          </a:xfrm>
          <a:prstGeom prst="wedgeRoundRectCallout">
            <a:avLst>
              <a:gd name="adj1" fmla="val -67623"/>
              <a:gd name="adj2" fmla="val 25166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4F81BD">
                    <a:lumMod val="50000"/>
                  </a:srgbClr>
                </a:solidFill>
              </a:rPr>
              <a:t>Инструменты совершенствования регуляторной среды</a:t>
            </a:r>
            <a:endParaRPr lang="ru-RU" sz="14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5057775" y="5057775"/>
            <a:ext cx="333375" cy="7620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5292000" y="3211033"/>
          <a:ext cx="3724409" cy="3364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0" name="Скругленная прямоугольная выноска 9"/>
          <p:cNvSpPr/>
          <p:nvPr/>
        </p:nvSpPr>
        <p:spPr>
          <a:xfrm>
            <a:off x="6156176" y="2564904"/>
            <a:ext cx="2590800" cy="472816"/>
          </a:xfrm>
          <a:prstGeom prst="wedgeRoundRectCallout">
            <a:avLst>
              <a:gd name="adj1" fmla="val -56384"/>
              <a:gd name="adj2" fmla="val 19453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4F81BD">
                    <a:lumMod val="50000"/>
                  </a:srgbClr>
                </a:solidFill>
              </a:rPr>
              <a:t>Контрольные показатели дорожной карты</a:t>
            </a:r>
            <a:endParaRPr lang="ru-RU" sz="14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20" name="Номер слайда 13"/>
          <p:cNvSpPr txBox="1">
            <a:spLocks noGrp="1"/>
          </p:cNvSpPr>
          <p:nvPr/>
        </p:nvSpPr>
        <p:spPr>
          <a:xfrm>
            <a:off x="8610600" y="6520259"/>
            <a:ext cx="533400" cy="3377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F2D6038-F27A-4B5F-9124-FBCD059D8426}" type="slidenum">
              <a:rPr lang="ru-RU" sz="1600" b="1">
                <a:solidFill>
                  <a:prstClr val="white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6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131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gray">
          <a:xfrm>
            <a:off x="7394575" y="346075"/>
            <a:ext cx="1285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 b="1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4766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indent="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indent="0" algn="ctr"/>
            <a:r>
              <a:rPr lang="ru-RU" b="1" dirty="0" smtClean="0">
                <a:solidFill>
                  <a:schemeClr val="bg1"/>
                </a:solidFill>
              </a:rPr>
              <a:t>Определение Оценки регулирующего воздействия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620688"/>
            <a:ext cx="8712968" cy="2434709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i="1" cap="small" dirty="0" smtClean="0">
                <a:solidFill>
                  <a:schemeClr val="tx2">
                    <a:lumMod val="75000"/>
                  </a:schemeClr>
                </a:solidFill>
              </a:rPr>
              <a:t>Оценка регулирующего воздействия</a:t>
            </a:r>
            <a:r>
              <a:rPr lang="ru-RU" sz="1600" cap="sm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–  (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hlinkClick r:id="rId3" tooltip="Английский язык"/>
              </a:rPr>
              <a:t>англ.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 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Regulatory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Impact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Assessment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Regulatory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Impact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Analysis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) процесс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определения проблем и целей регулирования, выбора альтернатив достижения этих целей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 с целью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исключения излишнего и необдуманного регулирования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 и с использованием научных и поддающихся последующей проверке техник, применяемых на всей имеющейся доступной информации, а также с учетом различных мнений, полученных в ходе консультаций, анализа издержек и выгод выбранных альтернатив</a:t>
            </a:r>
          </a:p>
          <a:p>
            <a:pPr>
              <a:spcAft>
                <a:spcPts val="600"/>
              </a:spcAft>
            </a:pPr>
            <a:r>
              <a:rPr lang="ru-RU" sz="1200" dirty="0" err="1" smtClean="0"/>
              <a:t>Mandelkern</a:t>
            </a:r>
            <a:r>
              <a:rPr lang="ru-RU" sz="1200" dirty="0" smtClean="0"/>
              <a:t> </a:t>
            </a:r>
            <a:r>
              <a:rPr lang="ru-RU" sz="1200" dirty="0" err="1" smtClean="0"/>
              <a:t>Group</a:t>
            </a:r>
            <a:r>
              <a:rPr lang="ru-RU" sz="1200" dirty="0" smtClean="0"/>
              <a:t> </a:t>
            </a:r>
            <a:r>
              <a:rPr lang="ru-RU" sz="1200" dirty="0" err="1" smtClean="0"/>
              <a:t>on</a:t>
            </a:r>
            <a:r>
              <a:rPr lang="ru-RU" sz="1200" dirty="0" smtClean="0"/>
              <a:t> </a:t>
            </a:r>
            <a:r>
              <a:rPr lang="ru-RU" sz="1200" dirty="0" err="1" smtClean="0"/>
              <a:t>Better</a:t>
            </a:r>
            <a:r>
              <a:rPr lang="ru-RU" sz="1200" dirty="0" smtClean="0"/>
              <a:t> </a:t>
            </a:r>
            <a:r>
              <a:rPr lang="ru-RU" sz="1200" dirty="0" err="1" smtClean="0"/>
              <a:t>Regulation</a:t>
            </a:r>
            <a:r>
              <a:rPr lang="ru-RU" sz="1200" dirty="0" smtClean="0"/>
              <a:t>. </a:t>
            </a:r>
            <a:r>
              <a:rPr lang="ru-RU" sz="1200" dirty="0" err="1" smtClean="0"/>
              <a:t>Final</a:t>
            </a:r>
            <a:r>
              <a:rPr lang="ru-RU" sz="1200" dirty="0" smtClean="0"/>
              <a:t> </a:t>
            </a:r>
            <a:r>
              <a:rPr lang="ru-RU" sz="1200" dirty="0" err="1" smtClean="0"/>
              <a:t>Report</a:t>
            </a:r>
            <a:r>
              <a:rPr lang="ru-RU" sz="1200" dirty="0" smtClean="0"/>
              <a:t>, 13 </a:t>
            </a:r>
            <a:r>
              <a:rPr lang="ru-RU" sz="1200" dirty="0" err="1" smtClean="0"/>
              <a:t>November</a:t>
            </a:r>
            <a:r>
              <a:rPr lang="ru-RU" sz="1200" dirty="0" smtClean="0"/>
              <a:t> 2001] </a:t>
            </a:r>
            <a:r>
              <a:rPr lang="en-US" sz="1200" dirty="0" err="1" smtClean="0"/>
              <a:t>Mandelkern</a:t>
            </a:r>
            <a:r>
              <a:rPr lang="en-US" sz="1200" dirty="0" smtClean="0"/>
              <a:t> Group on Better Regulation. Final Report, 13 November 2001. </a:t>
            </a:r>
            <a:r>
              <a:rPr lang="ru-RU" sz="1200" dirty="0" smtClean="0"/>
              <a:t>Эл</a:t>
            </a:r>
            <a:r>
              <a:rPr lang="en-US" sz="1200" dirty="0" smtClean="0"/>
              <a:t>. </a:t>
            </a:r>
            <a:r>
              <a:rPr lang="ru-RU" sz="1200" dirty="0" smtClean="0"/>
              <a:t>Документ</a:t>
            </a:r>
            <a:r>
              <a:rPr lang="en-US" sz="1200" dirty="0" smtClean="0"/>
              <a:t>: European Commission official web-site. URL: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en-US" sz="1200" dirty="0" smtClean="0">
                <a:hlinkClick r:id="rId4"/>
              </a:rPr>
              <a:t>http://ec.europa.eu/governance/better_regulation/documents/mandelkern_report.pdf</a:t>
            </a:r>
            <a:endParaRPr lang="ru-RU" sz="1200" dirty="0"/>
          </a:p>
        </p:txBody>
      </p:sp>
      <p:sp>
        <p:nvSpPr>
          <p:cNvPr id="10" name="Номер слайда 13"/>
          <p:cNvSpPr txBox="1">
            <a:spLocks noGrp="1"/>
          </p:cNvSpPr>
          <p:nvPr/>
        </p:nvSpPr>
        <p:spPr>
          <a:xfrm>
            <a:off x="8610600" y="6520259"/>
            <a:ext cx="533400" cy="3377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F2D6038-F27A-4B5F-9124-FBCD059D8426}" type="slidenum">
              <a:rPr lang="ru-RU" sz="1600" b="1">
                <a:solidFill>
                  <a:prstClr val="white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212976"/>
            <a:ext cx="8712968" cy="321321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36000" bIns="3600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i="1" cap="small" dirty="0" smtClean="0">
                <a:solidFill>
                  <a:schemeClr val="tx2">
                    <a:lumMod val="75000"/>
                  </a:schemeClr>
                </a:solidFill>
              </a:rPr>
              <a:t>Оценка регулирующего воздействия</a:t>
            </a:r>
            <a:r>
              <a:rPr lang="ru-RU" sz="1600" cap="smal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–  деятельность органов исполнительной власти, имеющая целью определение и оценку возможных положительных и отрицательных последствий принятия проекта акта на основе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анализа проблемы, цели ее регулирования и возможных способов решения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 а также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выявления в проекте акта положений, вводящих избыточные обязанности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 запреты и ограничения для физических и юридических лиц в сфере предпринимательской и иной экономической деятельности или способствующих их введению, а также положений, способствующих возникновению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необоснованных расходов физических и юридических лиц в сфере предпринимательской и иной экономической деятельности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 а также бюджетов всех уровней бюджетной системы Российской Федерации</a:t>
            </a:r>
          </a:p>
          <a:p>
            <a:pPr>
              <a:spcAft>
                <a:spcPts val="600"/>
              </a:spcAft>
            </a:pPr>
            <a:r>
              <a:rPr lang="ru-RU" sz="1200" dirty="0" smtClean="0"/>
              <a:t>на основе п. 4 Правил проведения федеральными органами исполнительной власти оценки регулирующего воздействия проектов нормативных правовых актов, проектов поправок к проектам федеральных законов и проектов решений совета Евразийской экономической комиссии, утв. Постановлением Правительства РФ от 17 декабря 2012 г. № 1318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486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indent="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algn="ctr">
              <a:defRPr/>
            </a:pPr>
            <a:r>
              <a:rPr lang="ru-RU" b="1" dirty="0" smtClean="0">
                <a:solidFill>
                  <a:prstClr val="white"/>
                </a:solidFill>
              </a:rPr>
              <a:t>Роль ОРВ в повышении качества регуляторной среды для бизнеса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076057" y="693851"/>
            <a:ext cx="38884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cap="small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Оценка регулирующего воздействия:</a:t>
            </a:r>
          </a:p>
          <a:p>
            <a:pPr marL="360000" indent="-1800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рассмотрение альтернатив регулирования;</a:t>
            </a:r>
          </a:p>
          <a:p>
            <a:pPr marL="360000" indent="-1800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предварительная оценка издержек предпринимателей на исполнение требований регулирования;</a:t>
            </a:r>
          </a:p>
          <a:p>
            <a:pPr marL="360000" indent="-1800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обсуждение с регулируемыми субъектами;</a:t>
            </a:r>
          </a:p>
          <a:p>
            <a:pPr marL="360000" indent="-1800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блокирование актов, ведущих к существенному росту издержек предпринимателей.</a:t>
            </a:r>
          </a:p>
          <a:p>
            <a:pPr algn="just">
              <a:spcAft>
                <a:spcPts val="600"/>
              </a:spcAft>
            </a:pPr>
            <a:endParaRPr lang="ru-RU" sz="1600" dirty="0" smtClean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algn="just">
              <a:spcAft>
                <a:spcPts val="600"/>
              </a:spcAft>
            </a:pPr>
            <a:r>
              <a:rPr lang="ru-RU" sz="1600" b="1" cap="small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Доля отрицательных заключений по ОРВ:</a:t>
            </a:r>
          </a:p>
          <a:p>
            <a:pPr marL="360000" indent="-1800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отражает роль ОРВ как барьерного механизма;</a:t>
            </a:r>
          </a:p>
          <a:p>
            <a:pPr marL="360000" indent="-1800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характеризует качество деятельности разработчиков по подготовке актов (а также отчетов, содержащих результаты оценки и проведения публичных консультаций).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81716" y="656469"/>
            <a:ext cx="4714444" cy="5640309"/>
            <a:chOff x="192532" y="732389"/>
            <a:chExt cx="4714444" cy="5640309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92532" y="732389"/>
              <a:ext cx="4711436" cy="5640309"/>
            </a:xfrm>
            <a:prstGeom prst="roundRect">
              <a:avLst>
                <a:gd name="adj" fmla="val 4305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prstClr val="white"/>
                </a:solidFill>
              </a:endParaRPr>
            </a:p>
          </p:txBody>
        </p:sp>
        <p:graphicFrame>
          <p:nvGraphicFramePr>
            <p:cNvPr id="14" name="Схема 13"/>
            <p:cNvGraphicFramePr/>
            <p:nvPr>
              <p:extLst>
                <p:ext uri="{D42A27DB-BD31-4B8C-83A1-F6EECF244321}">
                  <p14:modId xmlns:p14="http://schemas.microsoft.com/office/powerpoint/2010/main" xmlns="" val="1570591407"/>
                </p:ext>
              </p:extLst>
            </p:nvPr>
          </p:nvGraphicFramePr>
          <p:xfrm>
            <a:off x="596771" y="2645118"/>
            <a:ext cx="1055440" cy="21933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19" name="Прямая со стрелкой 18"/>
            <p:cNvCxnSpPr/>
            <p:nvPr/>
          </p:nvCxnSpPr>
          <p:spPr>
            <a:xfrm flipH="1">
              <a:off x="2453699" y="4517663"/>
              <a:ext cx="479623" cy="262554"/>
            </a:xfrm>
            <a:prstGeom prst="straightConnector1">
              <a:avLst/>
            </a:prstGeom>
            <a:ln w="19050">
              <a:solidFill>
                <a:schemeClr val="bg1"/>
              </a:solidFill>
              <a:round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/>
            <p:nvPr/>
          </p:nvSpPr>
          <p:spPr>
            <a:xfrm>
              <a:off x="1571644" y="4744013"/>
              <a:ext cx="1225910" cy="3168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prstClr val="white"/>
                  </a:solidFill>
                  <a:latin typeface="Segoe Script" pitchFamily="34" charset="0"/>
                </a:rPr>
                <a:t>Да</a:t>
              </a:r>
              <a:endParaRPr lang="ru-RU" sz="1400" b="1" dirty="0">
                <a:solidFill>
                  <a:prstClr val="white"/>
                </a:solidFill>
                <a:latin typeface="Segoe Script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518206" y="4910854"/>
              <a:ext cx="5822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prstClr val="white"/>
                  </a:solidFill>
                  <a:latin typeface="Segoe Script" pitchFamily="34" charset="0"/>
                </a:rPr>
                <a:t>Нет</a:t>
              </a:r>
              <a:endParaRPr lang="ru-RU" sz="1400" b="1" dirty="0">
                <a:solidFill>
                  <a:prstClr val="white"/>
                </a:solidFill>
                <a:latin typeface="Segoe Script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62553" y="2096878"/>
              <a:ext cx="1792582" cy="5818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prstClr val="white"/>
                  </a:solidFill>
                  <a:latin typeface="Segoe Script" pitchFamily="34" charset="0"/>
                </a:rPr>
                <a:t>1.Разработка акта</a:t>
              </a:r>
              <a:endParaRPr lang="ru-RU" sz="1400" b="1" dirty="0">
                <a:solidFill>
                  <a:prstClr val="white"/>
                </a:solidFill>
                <a:latin typeface="Segoe Script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362783" y="2586587"/>
              <a:ext cx="1757548" cy="5818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prstClr val="white"/>
                  </a:solidFill>
                  <a:latin typeface="Segoe Script" pitchFamily="34" charset="0"/>
                </a:rPr>
                <a:t>2. Процедура ОРВ</a:t>
              </a:r>
              <a:endParaRPr lang="ru-RU" sz="1400" b="1" dirty="0">
                <a:solidFill>
                  <a:prstClr val="white"/>
                </a:solidFill>
                <a:latin typeface="Segoe Script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08227" y="791063"/>
              <a:ext cx="4698749" cy="9234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prstClr val="white"/>
                  </a:solidFill>
                  <a:latin typeface="Segoe Script" pitchFamily="34" charset="0"/>
                </a:rPr>
                <a:t>Оценка регулирующего воздействия</a:t>
              </a:r>
              <a:endParaRPr lang="ru-RU" sz="2000" b="1" dirty="0">
                <a:solidFill>
                  <a:prstClr val="white"/>
                </a:solidFill>
                <a:latin typeface="Segoe Script" pitchFamily="34" charset="0"/>
              </a:endParaRPr>
            </a:p>
          </p:txBody>
        </p:sp>
        <p:cxnSp>
          <p:nvCxnSpPr>
            <p:cNvPr id="30" name="Прямая со стрелкой 18"/>
            <p:cNvCxnSpPr/>
            <p:nvPr/>
          </p:nvCxnSpPr>
          <p:spPr>
            <a:xfrm>
              <a:off x="2000814" y="2478345"/>
              <a:ext cx="461729" cy="201481"/>
            </a:xfrm>
            <a:prstGeom prst="straightConnector1">
              <a:avLst/>
            </a:prstGeom>
            <a:ln w="19050">
              <a:solidFill>
                <a:schemeClr val="bg1"/>
              </a:solidFill>
              <a:round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18"/>
            <p:cNvCxnSpPr>
              <a:stCxn id="27" idx="2"/>
            </p:cNvCxnSpPr>
            <p:nvPr/>
          </p:nvCxnSpPr>
          <p:spPr>
            <a:xfrm>
              <a:off x="3241557" y="3168478"/>
              <a:ext cx="117275" cy="452892"/>
            </a:xfrm>
            <a:prstGeom prst="straightConnector1">
              <a:avLst/>
            </a:prstGeom>
            <a:ln w="19050">
              <a:solidFill>
                <a:schemeClr val="bg1"/>
              </a:solidFill>
              <a:round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Прямоугольник 41"/>
            <p:cNvSpPr/>
            <p:nvPr/>
          </p:nvSpPr>
          <p:spPr>
            <a:xfrm>
              <a:off x="2976931" y="5628023"/>
              <a:ext cx="1757548" cy="5818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prstClr val="white"/>
                  </a:solidFill>
                  <a:latin typeface="Segoe Script" pitchFamily="34" charset="0"/>
                </a:rPr>
                <a:t>3. Принятие акта</a:t>
              </a:r>
              <a:endParaRPr lang="ru-RU" sz="1400" b="1" dirty="0">
                <a:solidFill>
                  <a:prstClr val="white"/>
                </a:solidFill>
                <a:latin typeface="Segoe Script" pitchFamily="34" charset="0"/>
              </a:endParaRPr>
            </a:p>
          </p:txBody>
        </p:sp>
        <p:cxnSp>
          <p:nvCxnSpPr>
            <p:cNvPr id="56" name="Прямая соединительная линия 55"/>
            <p:cNvCxnSpPr/>
            <p:nvPr/>
          </p:nvCxnSpPr>
          <p:spPr>
            <a:xfrm flipV="1">
              <a:off x="371190" y="1614441"/>
              <a:ext cx="4372824" cy="18106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 стрелкой 18"/>
            <p:cNvCxnSpPr/>
            <p:nvPr/>
          </p:nvCxnSpPr>
          <p:spPr>
            <a:xfrm>
              <a:off x="3602176" y="4515874"/>
              <a:ext cx="80695" cy="335353"/>
            </a:xfrm>
            <a:prstGeom prst="straightConnector1">
              <a:avLst/>
            </a:prstGeom>
            <a:ln w="19050">
              <a:solidFill>
                <a:schemeClr val="bg1"/>
              </a:solidFill>
              <a:round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Прямая со стрелкой 18"/>
            <p:cNvCxnSpPr/>
            <p:nvPr/>
          </p:nvCxnSpPr>
          <p:spPr>
            <a:xfrm>
              <a:off x="3778373" y="5292196"/>
              <a:ext cx="80695" cy="335353"/>
            </a:xfrm>
            <a:prstGeom prst="straightConnector1">
              <a:avLst/>
            </a:prstGeom>
            <a:ln w="19050">
              <a:solidFill>
                <a:schemeClr val="bg1"/>
              </a:solidFill>
              <a:round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Прямая со стрелкой 18"/>
            <p:cNvCxnSpPr/>
            <p:nvPr/>
          </p:nvCxnSpPr>
          <p:spPr>
            <a:xfrm flipH="1">
              <a:off x="1632945" y="5010150"/>
              <a:ext cx="335555" cy="173134"/>
            </a:xfrm>
            <a:prstGeom prst="straightConnector1">
              <a:avLst/>
            </a:prstGeom>
            <a:ln w="19050">
              <a:solidFill>
                <a:schemeClr val="bg1"/>
              </a:solidFill>
              <a:round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" name="Прямая со стрелкой 18"/>
            <p:cNvCxnSpPr/>
            <p:nvPr/>
          </p:nvCxnSpPr>
          <p:spPr>
            <a:xfrm flipH="1" flipV="1">
              <a:off x="1281432" y="4309112"/>
              <a:ext cx="684528" cy="476248"/>
            </a:xfrm>
            <a:prstGeom prst="straightConnector1">
              <a:avLst/>
            </a:prstGeom>
            <a:ln w="19050">
              <a:solidFill>
                <a:schemeClr val="bg1"/>
              </a:solidFill>
              <a:round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8" name="Овал 107"/>
            <p:cNvSpPr/>
            <p:nvPr/>
          </p:nvSpPr>
          <p:spPr>
            <a:xfrm>
              <a:off x="3727194" y="3476624"/>
              <a:ext cx="616206" cy="31148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b="1" dirty="0" smtClean="0">
                  <a:solidFill>
                    <a:prstClr val="white"/>
                  </a:solidFill>
                  <a:latin typeface="Segoe Script" pitchFamily="34" charset="0"/>
                </a:rPr>
                <a:t>+/-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408204" y="3773594"/>
              <a:ext cx="2073243" cy="5818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prstClr val="white"/>
                  </a:solidFill>
                  <a:latin typeface="Segoe Script" pitchFamily="34" charset="0"/>
                </a:rPr>
                <a:t>Повышение издержек бизнеса?</a:t>
              </a:r>
              <a:endParaRPr lang="ru-RU" sz="1400" b="1" dirty="0">
                <a:solidFill>
                  <a:prstClr val="white"/>
                </a:solidFill>
                <a:latin typeface="Segoe Script" pitchFamily="34" charset="0"/>
              </a:endParaRPr>
            </a:p>
          </p:txBody>
        </p:sp>
        <p:cxnSp>
          <p:nvCxnSpPr>
            <p:cNvPr id="43" name="Прямая соединительная линия 42"/>
            <p:cNvCxnSpPr>
              <a:stCxn id="79" idx="2"/>
              <a:endCxn id="80" idx="2"/>
            </p:cNvCxnSpPr>
            <p:nvPr/>
          </p:nvCxnSpPr>
          <p:spPr>
            <a:xfrm>
              <a:off x="1021513" y="5294238"/>
              <a:ext cx="120651" cy="73765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>
              <a:stCxn id="79" idx="6"/>
              <a:endCxn id="80" idx="6"/>
            </p:cNvCxnSpPr>
            <p:nvPr/>
          </p:nvCxnSpPr>
          <p:spPr>
            <a:xfrm flipH="1">
              <a:off x="1502164" y="5294238"/>
              <a:ext cx="131349" cy="73765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Овал 78"/>
            <p:cNvSpPr/>
            <p:nvPr/>
          </p:nvSpPr>
          <p:spPr>
            <a:xfrm>
              <a:off x="1021513" y="5222238"/>
              <a:ext cx="612000" cy="14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2" name="Овал 81"/>
            <p:cNvSpPr/>
            <p:nvPr/>
          </p:nvSpPr>
          <p:spPr>
            <a:xfrm>
              <a:off x="1070724" y="5474644"/>
              <a:ext cx="504000" cy="14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3" name="Овал 82"/>
            <p:cNvSpPr/>
            <p:nvPr/>
          </p:nvSpPr>
          <p:spPr>
            <a:xfrm>
              <a:off x="1109626" y="5712740"/>
              <a:ext cx="432000" cy="14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87" name="Прямая соединительная линия 86"/>
            <p:cNvCxnSpPr>
              <a:stCxn id="79" idx="5"/>
              <a:endCxn id="80" idx="5"/>
            </p:cNvCxnSpPr>
            <p:nvPr/>
          </p:nvCxnSpPr>
          <p:spPr>
            <a:xfrm flipH="1">
              <a:off x="1449443" y="5345150"/>
              <a:ext cx="94445" cy="72492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>
              <a:stCxn id="79" idx="4"/>
              <a:endCxn id="80" idx="4"/>
            </p:cNvCxnSpPr>
            <p:nvPr/>
          </p:nvCxnSpPr>
          <p:spPr>
            <a:xfrm flipH="1">
              <a:off x="1322164" y="5366238"/>
              <a:ext cx="5349" cy="71965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>
              <a:stCxn id="79" idx="3"/>
              <a:endCxn id="80" idx="3"/>
            </p:cNvCxnSpPr>
            <p:nvPr/>
          </p:nvCxnSpPr>
          <p:spPr>
            <a:xfrm>
              <a:off x="1111138" y="5345150"/>
              <a:ext cx="83747" cy="72492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Овал 79"/>
            <p:cNvSpPr/>
            <p:nvPr/>
          </p:nvSpPr>
          <p:spPr>
            <a:xfrm>
              <a:off x="1142164" y="5977888"/>
              <a:ext cx="360000" cy="108000"/>
            </a:xfrm>
            <a:prstGeom prst="ellipse">
              <a:avLst/>
            </a:prstGeom>
            <a:solidFill>
              <a:srgbClr val="C2CDE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4264182" y="5902861"/>
              <a:ext cx="262551" cy="25349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>
                <a:buFont typeface="Wingdings" pitchFamily="2" charset="2"/>
                <a:buChar char="ü"/>
              </a:pPr>
              <a:r>
                <a:rPr lang="ru-RU" sz="3600" dirty="0" smtClean="0">
                  <a:solidFill>
                    <a:prstClr val="white"/>
                  </a:solidFill>
                </a:rPr>
                <a:t> </a:t>
              </a:r>
              <a:endParaRPr lang="ru-RU" sz="3600" dirty="0">
                <a:solidFill>
                  <a:prstClr val="white"/>
                </a:solidFill>
              </a:endParaRPr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1492313" y="4742508"/>
              <a:ext cx="262551" cy="25349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3600" i="1" dirty="0" smtClean="0">
                  <a:solidFill>
                    <a:prstClr val="white"/>
                  </a:solidFill>
                </a:rPr>
                <a:t>Х</a:t>
              </a:r>
              <a:endParaRPr lang="ru-RU" sz="3600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40" name="Номер слайда 13"/>
          <p:cNvSpPr txBox="1">
            <a:spLocks noGrp="1"/>
          </p:cNvSpPr>
          <p:nvPr/>
        </p:nvSpPr>
        <p:spPr>
          <a:xfrm>
            <a:off x="8610600" y="6520259"/>
            <a:ext cx="533400" cy="3377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F2D6038-F27A-4B5F-9124-FBCD059D8426}" type="slidenum">
              <a:rPr lang="ru-RU" sz="1600" b="1">
                <a:solidFill>
                  <a:prstClr val="white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6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059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gray">
          <a:xfrm>
            <a:off x="7394575" y="346075"/>
            <a:ext cx="1285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 b="1"/>
          </a:p>
        </p:txBody>
      </p:sp>
      <p:sp>
        <p:nvSpPr>
          <p:cNvPr id="11" name="Равнобедренный треугольник 10"/>
          <p:cNvSpPr>
            <a:spLocks/>
          </p:cNvSpPr>
          <p:nvPr/>
        </p:nvSpPr>
        <p:spPr>
          <a:xfrm>
            <a:off x="0" y="1017320"/>
            <a:ext cx="5178056" cy="5292000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003">
            <a:schemeClr val="lt1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806996" y="887536"/>
            <a:ext cx="6198782" cy="1600438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975" indent="-180975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dirty="0" smtClean="0"/>
              <a:t>Постановление Правительства РФ от 17 декабря 2012 г. № 1318 </a:t>
            </a:r>
          </a:p>
          <a:p>
            <a:pPr marL="180975" indent="-180975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 smtClean="0"/>
              <a:t>приказ Минэкономразвития России от 27 мая 2013 г. № 290 «Об утверждении формы сводного отчета о проведении оценки регулирующего воздействия, формы заключения об оценке регулирующего воздействия, методики оценки регулирующего воздействия» </a:t>
            </a:r>
            <a:endParaRPr lang="ru-RU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814" y="984337"/>
            <a:ext cx="2488019" cy="10156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Акты наднационального уровня (ЕЭК)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5814" y="2080576"/>
            <a:ext cx="2498651" cy="2246769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Акты федерального уровня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Ведомственные акты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181" y="4510824"/>
            <a:ext cx="2509284" cy="707886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Акты регионального уровня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4549" y="5279899"/>
            <a:ext cx="2530549" cy="101566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Акты муниципального уровня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0"/>
            <a:ext cx="9144000" cy="54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indent="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Нормативно-правовой базис проведения ОРВ сформирован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49525" y="4484888"/>
            <a:ext cx="6156252" cy="119181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975" indent="-180975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dirty="0" smtClean="0"/>
              <a:t>Федеральный закон от 2 июля 2013 г. № 176-ФЗ </a:t>
            </a:r>
          </a:p>
          <a:p>
            <a:pPr marL="180975" indent="-180975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dirty="0" smtClean="0"/>
              <a:t>Методические рекомендации по внедрению процедуры и порядка проведения ОРВ в субъектах РФ (утв. приказом Минэкономразвития России от 25 сентября 2012 г. № 623)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838894" y="2548408"/>
            <a:ext cx="6156250" cy="1845612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975" indent="-180975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b="1" dirty="0" smtClean="0"/>
              <a:t>Постановление Правительства РФ от 29 июля 2011 г. № 633  </a:t>
            </a:r>
          </a:p>
          <a:p>
            <a:pPr marL="180975" indent="-180975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b="1" dirty="0" smtClean="0"/>
              <a:t>приказ Минэкономразвития России от 9 ноября 2011 г. № 634 «Об утверждении Порядка проведения экспертизы нормативных правовых актов федеральных органов исполнительной власти в целях выявления в них положений, необоснованно затрудняющих ведение предпринимательской и инвестиционной деятельности» </a:t>
            </a:r>
            <a:endParaRPr lang="ru-RU" sz="1600" b="1" dirty="0"/>
          </a:p>
        </p:txBody>
      </p:sp>
      <p:sp>
        <p:nvSpPr>
          <p:cNvPr id="17" name="Номер слайда 13"/>
          <p:cNvSpPr txBox="1">
            <a:spLocks noGrp="1"/>
          </p:cNvSpPr>
          <p:nvPr/>
        </p:nvSpPr>
        <p:spPr>
          <a:xfrm>
            <a:off x="8610600" y="6520259"/>
            <a:ext cx="533400" cy="3377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F2D6038-F27A-4B5F-9124-FBCD059D8426}" type="slidenum">
              <a:rPr lang="ru-RU" sz="1600" b="1">
                <a:solidFill>
                  <a:prstClr val="white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600" b="1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179512" y="3645024"/>
            <a:ext cx="3096344" cy="158417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 txBox="1">
            <a:spLocks noChangeArrowheads="1"/>
          </p:cNvSpPr>
          <p:nvPr/>
        </p:nvSpPr>
        <p:spPr bwMode="gray">
          <a:xfrm>
            <a:off x="7394575" y="346075"/>
            <a:ext cx="1285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 b="1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4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indent="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indent="0" algn="ctr"/>
            <a:r>
              <a:rPr lang="ru-RU" b="1" dirty="0" smtClean="0">
                <a:solidFill>
                  <a:schemeClr val="bg1"/>
                </a:solidFill>
              </a:rPr>
              <a:t>Этапы процедуры ОРВ на федеральном уровне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764704"/>
            <a:ext cx="1872208" cy="8683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Этап 1.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Подготовка и обсуждение уведомления</a:t>
            </a:r>
            <a:endParaRPr lang="ru-RU" sz="15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Номер слайда 13"/>
          <p:cNvSpPr txBox="1">
            <a:spLocks noGrp="1"/>
          </p:cNvSpPr>
          <p:nvPr/>
        </p:nvSpPr>
        <p:spPr>
          <a:xfrm>
            <a:off x="8610600" y="6520259"/>
            <a:ext cx="533400" cy="3377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F2D6038-F27A-4B5F-9124-FBCD059D8426}" type="slidenum">
              <a:rPr lang="ru-RU" sz="1600" b="1">
                <a:solidFill>
                  <a:prstClr val="white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0272" y="2132856"/>
            <a:ext cx="2016224" cy="11237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Этап 2.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Подготовка и обсуждение текста акта и сводного отчета</a:t>
            </a:r>
            <a:endParaRPr lang="ru-RU" sz="15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589240"/>
            <a:ext cx="2016224" cy="6129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Этап 3.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Подготовка заключения об ОРВ</a:t>
            </a:r>
            <a:endParaRPr lang="ru-RU" sz="15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764704"/>
            <a:ext cx="2088232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Подготовка уведомления и размещение на портале </a:t>
            </a:r>
            <a:r>
              <a:rPr lang="en-US" sz="1400" dirty="0" smtClean="0">
                <a:solidFill>
                  <a:schemeClr val="tx1"/>
                </a:solidFill>
              </a:rPr>
              <a:t>regulation.gov.ru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427984" y="908720"/>
            <a:ext cx="360040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7164288" y="764704"/>
            <a:ext cx="1656184" cy="86409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Подготовка сводки предложений, публикация на портале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764704"/>
            <a:ext cx="1800200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Проведение публичных консультаций по уведомлению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20072" y="2132856"/>
            <a:ext cx="1656184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Подготовка текста проекта акта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20072" y="2780928"/>
            <a:ext cx="1656184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Подготовка сводного отчета об ОРВ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4788024" y="2492896"/>
            <a:ext cx="360040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2276872"/>
            <a:ext cx="1656184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Проведение публичных консультаций по проект акта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Блок-схема: документ 18"/>
          <p:cNvSpPr/>
          <p:nvPr/>
        </p:nvSpPr>
        <p:spPr>
          <a:xfrm>
            <a:off x="755576" y="4581128"/>
            <a:ext cx="1296144" cy="648072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Сводка предложений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Блок-схема: документ 19"/>
          <p:cNvSpPr/>
          <p:nvPr/>
        </p:nvSpPr>
        <p:spPr>
          <a:xfrm>
            <a:off x="1691680" y="3717032"/>
            <a:ext cx="1296144" cy="864096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Уточненный и дополненный сводный отчет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3568" y="2276872"/>
            <a:ext cx="1800200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Доработка проекта акта и сводного отчета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2" name="Блок-схема: документ 21"/>
          <p:cNvSpPr/>
          <p:nvPr/>
        </p:nvSpPr>
        <p:spPr>
          <a:xfrm>
            <a:off x="251520" y="3717032"/>
            <a:ext cx="1368152" cy="864096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Уточненный текст проекта акта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2555776" y="2512319"/>
            <a:ext cx="360040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7802648" y="1638512"/>
            <a:ext cx="360040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6732240" y="908720"/>
            <a:ext cx="360040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1413360" y="3150680"/>
            <a:ext cx="360040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1485368" y="5166904"/>
            <a:ext cx="216024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771800" y="5445224"/>
            <a:ext cx="1800200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Проведение дополнительных  публичных консультаций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76056" y="5445224"/>
            <a:ext cx="1728192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Подготовка и публикация заключения об ОРВ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4644008" y="5661248"/>
            <a:ext cx="360040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308304" y="5445224"/>
            <a:ext cx="1656184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Направление разработчику для учета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6876256" y="5680672"/>
            <a:ext cx="360040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995936" y="4941168"/>
            <a:ext cx="3816424" cy="50405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small" dirty="0" smtClean="0">
                <a:solidFill>
                  <a:schemeClr val="accent5">
                    <a:lumMod val="50000"/>
                  </a:schemeClr>
                </a:solidFill>
              </a:rPr>
              <a:t>Минэкономразвития России</a:t>
            </a:r>
            <a:endParaRPr lang="ru-RU" b="1" cap="smal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11760" y="1700808"/>
            <a:ext cx="3816424" cy="50405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small" dirty="0" smtClean="0">
                <a:solidFill>
                  <a:schemeClr val="accent6">
                    <a:lumMod val="50000"/>
                  </a:schemeClr>
                </a:solidFill>
              </a:rPr>
              <a:t>ФОИВ- разработчик</a:t>
            </a:r>
            <a:endParaRPr lang="ru-RU" b="1" cap="small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1" grpId="0" animBg="1"/>
      <p:bldP spid="6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 txBox="1">
            <a:spLocks noChangeArrowheads="1"/>
          </p:cNvSpPr>
          <p:nvPr/>
        </p:nvSpPr>
        <p:spPr bwMode="gray">
          <a:xfrm>
            <a:off x="7394575" y="346075"/>
            <a:ext cx="1285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000" b="1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67689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lvl1pPr indent="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indent="0"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Публичное обсуждение проекта регулирования и проекта акта –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важнейший элемент ОРВ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905375" y="692696"/>
            <a:ext cx="4057872" cy="1861343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imes New Roman" pitchFamily="18" charset="0"/>
              </a:rPr>
              <a:t>Заинтересованные представители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imes New Roman" pitchFamily="18" charset="0"/>
              </a:rPr>
              <a:t> бизнес- и экспертного сообщества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9823" y="1709619"/>
            <a:ext cx="1007180" cy="66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 стрелкой 11"/>
          <p:cNvCxnSpPr>
            <a:stCxn id="15" idx="4"/>
          </p:cNvCxnSpPr>
          <p:nvPr/>
        </p:nvCxnSpPr>
        <p:spPr>
          <a:xfrm>
            <a:off x="2064482" y="2458790"/>
            <a:ext cx="3731654" cy="1042218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" name="Прямая со стрелкой 12"/>
          <p:cNvCxnSpPr>
            <a:stCxn id="8" idx="4"/>
          </p:cNvCxnSpPr>
          <p:nvPr/>
        </p:nvCxnSpPr>
        <p:spPr>
          <a:xfrm flipH="1">
            <a:off x="5868144" y="2554039"/>
            <a:ext cx="1066167" cy="946969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" name="AutoShape 14"/>
          <p:cNvSpPr>
            <a:spLocks noChangeAspect="1" noChangeArrowheads="1"/>
          </p:cNvSpPr>
          <p:nvPr/>
        </p:nvSpPr>
        <p:spPr bwMode="auto">
          <a:xfrm>
            <a:off x="358055" y="948532"/>
            <a:ext cx="8647722" cy="434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385688" y="858590"/>
            <a:ext cx="3357587" cy="16002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imes New Roman" pitchFamily="18" charset="0"/>
              </a:rPr>
              <a:t>ОИВ–разработчик акта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4499992" y="3533205"/>
            <a:ext cx="3626671" cy="2267690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prstClr val="black"/>
                </a:solidFill>
                <a:latin typeface="+mn-lt"/>
                <a:ea typeface="Times New Roman" pitchFamily="18" charset="0"/>
              </a:rPr>
              <a:t>Единая площадка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imes New Roman" pitchFamily="18" charset="0"/>
              </a:rPr>
              <a:t>для публичных обсуждений –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imes New Roman" pitchFamily="18" charset="0"/>
              </a:rPr>
              <a:t>regulation.gov.ru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5652120" y="2636912"/>
            <a:ext cx="2286016" cy="5758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Участвуют в диалогах, аргументируют мнение и отстаивают позицию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auto">
          <a:xfrm>
            <a:off x="1571604" y="2548322"/>
            <a:ext cx="3000396" cy="8806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Уведомляет о подготовке акта, предоставляет материалы предварительной оценки,  участвует в диалоге и обосновывает решение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19" name="Picture 3" descr="C:\DOCUME~1\fateev\LOCALS~1\Temp\enhtmlclip\ScreenClip(21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8680" y="1418269"/>
            <a:ext cx="634397" cy="98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" descr="C:\DOCUME~1\fateev\LOCALS~1\Temp\enhtmlclip\ScreenClip(20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0674" y="4437007"/>
            <a:ext cx="1358341" cy="89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7205" y="1709619"/>
            <a:ext cx="1007180" cy="66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065" b="14795"/>
          <a:stretch/>
        </p:blipFill>
        <p:spPr>
          <a:xfrm>
            <a:off x="4650585" y="4160707"/>
            <a:ext cx="2009647" cy="1388722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</p:pic>
      <p:sp>
        <p:nvSpPr>
          <p:cNvPr id="22" name="Скругленная прямоугольная выноска 21"/>
          <p:cNvSpPr/>
          <p:nvPr/>
        </p:nvSpPr>
        <p:spPr>
          <a:xfrm>
            <a:off x="251520" y="3573016"/>
            <a:ext cx="3960440" cy="3024336"/>
          </a:xfrm>
          <a:prstGeom prst="wedgeRoundRectCallout">
            <a:avLst>
              <a:gd name="adj1" fmla="val 68262"/>
              <a:gd name="adj2" fmla="val 330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177800" indent="-177800" algn="just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400" dirty="0" smtClean="0"/>
              <a:t>Обсуждения проходят дважды:</a:t>
            </a:r>
          </a:p>
          <a:p>
            <a:pPr marL="355600" indent="-17780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1400" dirty="0" smtClean="0"/>
              <a:t>уведомление о подготовке проекта акта,</a:t>
            </a:r>
          </a:p>
          <a:p>
            <a:pPr marL="355600" indent="-17780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1400" dirty="0" smtClean="0"/>
              <a:t>текст проекта акта.</a:t>
            </a:r>
          </a:p>
          <a:p>
            <a:pPr marL="177800" indent="-177800" algn="just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400" dirty="0" smtClean="0"/>
              <a:t>Все документы размещаются на портале </a:t>
            </a:r>
            <a:r>
              <a:rPr lang="en-US" sz="1400" i="1" dirty="0" smtClean="0"/>
              <a:t>regulation.gov.ru</a:t>
            </a:r>
            <a:r>
              <a:rPr lang="ru-RU" sz="1400" i="1" dirty="0" smtClean="0"/>
              <a:t>.</a:t>
            </a:r>
          </a:p>
          <a:p>
            <a:pPr marL="177800" indent="-177800" algn="just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400" dirty="0" smtClean="0"/>
              <a:t>Предложения подаются через </a:t>
            </a:r>
            <a:r>
              <a:rPr lang="ru-RU" sz="1400" dirty="0" err="1" smtClean="0"/>
              <a:t>он-лайн</a:t>
            </a:r>
            <a:r>
              <a:rPr lang="ru-RU" sz="1400" dirty="0" smtClean="0"/>
              <a:t> форму, по электронной почте, либо в бумажном виде в срок проведения ПК.</a:t>
            </a:r>
          </a:p>
          <a:p>
            <a:pPr marL="177800" indent="-177800" algn="just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400" dirty="0" smtClean="0"/>
              <a:t>Оформляются в виде Сводки предложений, где разработчик указывает учел или не учел предложение, которая размещается в публичном доступе.</a:t>
            </a:r>
            <a:endParaRPr lang="ru-RU" sz="1400" b="1" dirty="0" smtClean="0">
              <a:solidFill>
                <a:srgbClr val="C00000"/>
              </a:solidFill>
            </a:endParaRPr>
          </a:p>
        </p:txBody>
      </p:sp>
      <p:sp>
        <p:nvSpPr>
          <p:cNvPr id="27" name="Номер слайда 13"/>
          <p:cNvSpPr txBox="1">
            <a:spLocks noGrp="1"/>
          </p:cNvSpPr>
          <p:nvPr/>
        </p:nvSpPr>
        <p:spPr>
          <a:xfrm>
            <a:off x="8610600" y="6520259"/>
            <a:ext cx="533400" cy="3377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F2D6038-F27A-4B5F-9124-FBCD059D8426}" type="slidenum">
              <a:rPr lang="ru-RU" sz="1600" b="1">
                <a:solidFill>
                  <a:prstClr val="white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600" b="1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theme/theme1.xml><?xml version="1.0" encoding="utf-8"?>
<a:theme xmlns:a="http://schemas.openxmlformats.org/drawingml/2006/main" name="нисип_шаблон">
  <a:themeElements>
    <a:clrScheme name="НИСИПП">
      <a:dk1>
        <a:sysClr val="windowText" lastClr="000000"/>
      </a:dk1>
      <a:lt1>
        <a:sysClr val="window" lastClr="FFFFFF"/>
      </a:lt1>
      <a:dk2>
        <a:srgbClr val="548DD4"/>
      </a:dk2>
      <a:lt2>
        <a:srgbClr val="C5750B"/>
      </a:lt2>
      <a:accent1>
        <a:srgbClr val="F9AD23"/>
      </a:accent1>
      <a:accent2>
        <a:srgbClr val="E79707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4861</TotalTime>
  <Words>2054</Words>
  <Application>Microsoft Office PowerPoint</Application>
  <PresentationFormat>Экран (4:3)</PresentationFormat>
  <Paragraphs>249</Paragraphs>
  <Slides>17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нисип_шаблон</vt:lpstr>
      <vt:lpstr>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</dc:creator>
  <cp:lastModifiedBy>delya</cp:lastModifiedBy>
  <cp:revision>789</cp:revision>
  <dcterms:created xsi:type="dcterms:W3CDTF">2010-02-01T10:58:48Z</dcterms:created>
  <dcterms:modified xsi:type="dcterms:W3CDTF">2013-11-22T15:36:36Z</dcterms:modified>
</cp:coreProperties>
</file>